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8"/>
  </p:notesMasterIdLst>
  <p:sldIdLst>
    <p:sldId id="265" r:id="rId2"/>
    <p:sldId id="357" r:id="rId3"/>
    <p:sldId id="359" r:id="rId4"/>
    <p:sldId id="354" r:id="rId5"/>
    <p:sldId id="355" r:id="rId6"/>
    <p:sldId id="341" r:id="rId7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itchFamily="2" charset="0"/>
      <p:regular r:id="rId13"/>
      <p:bold r:id="rId14"/>
      <p:italic r:id="rId15"/>
      <p:boldItalic r:id="rId16"/>
    </p:embeddedFont>
    <p:embeddedFont>
      <p:font typeface="Raleway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22">
          <p15:clr>
            <a:srgbClr val="9AA0A6"/>
          </p15:clr>
        </p15:guide>
        <p15:guide id="4">
          <p15:clr>
            <a:srgbClr val="9AA0A6"/>
          </p15:clr>
        </p15:guide>
        <p15:guide id="5" orient="horz" pos="309">
          <p15:clr>
            <a:srgbClr val="9AA0A6"/>
          </p15:clr>
        </p15:guide>
        <p15:guide id="6" orient="horz" pos="946">
          <p15:clr>
            <a:srgbClr val="9AA0A6"/>
          </p15:clr>
        </p15:guide>
        <p15:guide id="7" pos="170">
          <p15:clr>
            <a:srgbClr val="9AA0A6"/>
          </p15:clr>
        </p15:guide>
        <p15:guide id="8" pos="5613">
          <p15:clr>
            <a:srgbClr val="9AA0A6"/>
          </p15:clr>
        </p15:guide>
        <p15:guide id="9" orient="horz" pos="515">
          <p15:clr>
            <a:srgbClr val="9AA0A6"/>
          </p15:clr>
        </p15:guide>
        <p15:guide id="10" orient="horz" pos="271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CCCCFF"/>
    <a:srgbClr val="99CCFF"/>
    <a:srgbClr val="6666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30591-E2A8-3F40-0386-D7E3589B2F5A}" v="3" dt="2022-08-29T11:20:52.620"/>
    <p1510:client id="{66D74D5F-6340-F645-09C5-F863A7F6BF91}" v="9" dt="2022-08-29T11:19:21.064"/>
  </p1510:revLst>
</p1510:revInfo>
</file>

<file path=ppt/tableStyles.xml><?xml version="1.0" encoding="utf-8"?>
<a:tblStyleLst xmlns:a="http://schemas.openxmlformats.org/drawingml/2006/main" def="{DD3958ED-469F-4673-864D-42285562F3B0}">
  <a:tblStyle styleId="{DD3958ED-469F-4673-864D-42285562F3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624" y="120"/>
      </p:cViewPr>
      <p:guideLst>
        <p:guide orient="horz" pos="3240"/>
        <p:guide pos="2880"/>
        <p:guide orient="horz" pos="122"/>
        <p:guide/>
        <p:guide orient="horz" pos="309"/>
        <p:guide orient="horz" pos="946"/>
        <p:guide pos="170"/>
        <p:guide pos="5613"/>
        <p:guide orient="horz" pos="515"/>
        <p:guide orient="horz" pos="27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cundo Leonardo Pagano" userId="S::f.pagano@buenosaires.gob.ar::bc67d26b-b436-4066-8ffb-52341c8ac363" providerId="AD" clId="Web-{66D74D5F-6340-F645-09C5-F863A7F6BF91}"/>
    <pc:docChg chg="modSld">
      <pc:chgData name="Facundo Leonardo Pagano" userId="S::f.pagano@buenosaires.gob.ar::bc67d26b-b436-4066-8ffb-52341c8ac363" providerId="AD" clId="Web-{66D74D5F-6340-F645-09C5-F863A7F6BF91}" dt="2022-08-29T11:19:21.064" v="7" actId="14100"/>
      <pc:docMkLst>
        <pc:docMk/>
      </pc:docMkLst>
      <pc:sldChg chg="modSp">
        <pc:chgData name="Facundo Leonardo Pagano" userId="S::f.pagano@buenosaires.gob.ar::bc67d26b-b436-4066-8ffb-52341c8ac363" providerId="AD" clId="Web-{66D74D5F-6340-F645-09C5-F863A7F6BF91}" dt="2022-08-29T11:19:21.064" v="7" actId="14100"/>
        <pc:sldMkLst>
          <pc:docMk/>
          <pc:sldMk cId="2000837842" sldId="265"/>
        </pc:sldMkLst>
        <pc:spChg chg="mod">
          <ac:chgData name="Facundo Leonardo Pagano" userId="S::f.pagano@buenosaires.gob.ar::bc67d26b-b436-4066-8ffb-52341c8ac363" providerId="AD" clId="Web-{66D74D5F-6340-F645-09C5-F863A7F6BF91}" dt="2022-08-29T11:19:21.064" v="7" actId="14100"/>
          <ac:spMkLst>
            <pc:docMk/>
            <pc:sldMk cId="2000837842" sldId="265"/>
            <ac:spMk id="10" creationId="{00000000-0000-0000-0000-000000000000}"/>
          </ac:spMkLst>
        </pc:spChg>
      </pc:sldChg>
    </pc:docChg>
  </pc:docChgLst>
  <pc:docChgLst>
    <pc:chgData name="Facundo Leonardo Pagano" userId="S::f.pagano@buenosaires.gob.ar::bc67d26b-b436-4066-8ffb-52341c8ac363" providerId="AD" clId="Web-{0AC30591-E2A8-3F40-0386-D7E3589B2F5A}"/>
    <pc:docChg chg="modSld">
      <pc:chgData name="Facundo Leonardo Pagano" userId="S::f.pagano@buenosaires.gob.ar::bc67d26b-b436-4066-8ffb-52341c8ac363" providerId="AD" clId="Web-{0AC30591-E2A8-3F40-0386-D7E3589B2F5A}" dt="2022-08-29T11:20:52.620" v="2" actId="20577"/>
      <pc:docMkLst>
        <pc:docMk/>
      </pc:docMkLst>
      <pc:sldChg chg="modSp">
        <pc:chgData name="Facundo Leonardo Pagano" userId="S::f.pagano@buenosaires.gob.ar::bc67d26b-b436-4066-8ffb-52341c8ac363" providerId="AD" clId="Web-{0AC30591-E2A8-3F40-0386-D7E3589B2F5A}" dt="2022-08-29T11:20:52.620" v="2" actId="20577"/>
        <pc:sldMkLst>
          <pc:docMk/>
          <pc:sldMk cId="3872998655" sldId="359"/>
        </pc:sldMkLst>
        <pc:spChg chg="mod">
          <ac:chgData name="Facundo Leonardo Pagano" userId="S::f.pagano@buenosaires.gob.ar::bc67d26b-b436-4066-8ffb-52341c8ac363" providerId="AD" clId="Web-{0AC30591-E2A8-3F40-0386-D7E3589B2F5A}" dt="2022-08-29T11:20:52.620" v="2" actId="20577"/>
          <ac:spMkLst>
            <pc:docMk/>
            <pc:sldMk cId="3872998655" sldId="359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4493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712c0e0e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8712c0e0ee_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73" name="Google Shape;173;g8712c0e0ee_1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SzPts val="1400"/>
            </a:pPr>
            <a:fld id="{00000000-1234-1234-1234-123412341234}" type="slidenum">
              <a:rPr lang="es" sz="1400"/>
              <a:pPr algn="l">
                <a:buSzPts val="1400"/>
              </a:pPr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712c0e0e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8712c0e0ee_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73" name="Google Shape;173;g8712c0e0ee_1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SzPts val="1400"/>
            </a:pPr>
            <a:fld id="{00000000-1234-1234-1234-123412341234}" type="slidenum">
              <a:rPr lang="es" sz="1400"/>
              <a:pPr algn="l">
                <a:buSzPts val="1400"/>
              </a:pPr>
              <a:t>2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72887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712c0e0e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8712c0e0ee_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73" name="Google Shape;173;g8712c0e0ee_1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SzPts val="1400"/>
            </a:pPr>
            <a:fld id="{00000000-1234-1234-1234-123412341234}" type="slidenum">
              <a:rPr lang="es" sz="1400"/>
              <a:pPr algn="l">
                <a:buSzPts val="1400"/>
              </a:pPr>
              <a:t>3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95263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712c0e0e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8712c0e0ee_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73" name="Google Shape;173;g8712c0e0ee_1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SzPts val="1400"/>
            </a:pPr>
            <a:fld id="{00000000-1234-1234-1234-123412341234}" type="slidenum">
              <a:rPr lang="es" sz="1400"/>
              <a:pPr algn="l">
                <a:buSzPts val="1400"/>
              </a:pPr>
              <a:t>4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36828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712c0e0e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8712c0e0ee_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73" name="Google Shape;173;g8712c0e0ee_1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SzPts val="1400"/>
            </a:pPr>
            <a:fld id="{00000000-1234-1234-1234-123412341234}" type="slidenum">
              <a:rPr lang="es" sz="1400"/>
              <a:pPr algn="l">
                <a:buSzPts val="1400"/>
              </a:pPr>
              <a:t>5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191177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712c0e0e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8712c0e0ee_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73" name="Google Shape;173;g8712c0e0ee_1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SzPts val="1400"/>
            </a:pPr>
            <a:fld id="{00000000-1234-1234-1234-123412341234}" type="slidenum">
              <a:rPr lang="es" sz="1400"/>
              <a:pPr algn="l">
                <a:buSzPts val="1400"/>
              </a:pPr>
              <a:t>6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12784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9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2">
  <p:cSld name="Interior 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14"/>
          <p:cNvCxnSpPr/>
          <p:nvPr/>
        </p:nvCxnSpPr>
        <p:spPr>
          <a:xfrm>
            <a:off x="8865672" y="4935519"/>
            <a:ext cx="0" cy="13470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14"/>
          <p:cNvSpPr txBox="1"/>
          <p:nvPr/>
        </p:nvSpPr>
        <p:spPr>
          <a:xfrm>
            <a:off x="8915864" y="4899160"/>
            <a:ext cx="2493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/>
          <a:p>
            <a:fld id="{00000000-1234-1234-1234-123412341234}" type="slidenum">
              <a:rPr lang="es" sz="8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pPr/>
              <a:t>‹#›</a:t>
            </a:fld>
            <a:endParaRPr sz="8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14"/>
          <p:cNvSpPr/>
          <p:nvPr/>
        </p:nvSpPr>
        <p:spPr>
          <a:xfrm rot="-5400000">
            <a:off x="8599873" y="-540309"/>
            <a:ext cx="1089900" cy="1090200"/>
          </a:xfrm>
          <a:prstGeom prst="blockArc">
            <a:avLst>
              <a:gd name="adj1" fmla="val 10800000"/>
              <a:gd name="adj2" fmla="val 16218736"/>
              <a:gd name="adj3" fmla="val 2321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/>
          <p:nvPr/>
        </p:nvSpPr>
        <p:spPr>
          <a:xfrm rot="5400000">
            <a:off x="8233471" y="-323534"/>
            <a:ext cx="59400" cy="905400"/>
          </a:xfrm>
          <a:prstGeom prst="roundRect">
            <a:avLst>
              <a:gd name="adj" fmla="val 50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/>
          <p:nvPr/>
        </p:nvSpPr>
        <p:spPr>
          <a:xfrm rot="5400000">
            <a:off x="8282939" y="-34394"/>
            <a:ext cx="27600" cy="504300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" name="Google Shape;71;p14"/>
          <p:cNvGrpSpPr/>
          <p:nvPr/>
        </p:nvGrpSpPr>
        <p:grpSpPr>
          <a:xfrm>
            <a:off x="8275931" y="368343"/>
            <a:ext cx="192134" cy="33610"/>
            <a:chOff x="5533346" y="803663"/>
            <a:chExt cx="411511" cy="72000"/>
          </a:xfrm>
        </p:grpSpPr>
        <p:sp>
          <p:nvSpPr>
            <p:cNvPr id="72" name="Google Shape;72;p14"/>
            <p:cNvSpPr/>
            <p:nvPr/>
          </p:nvSpPr>
          <p:spPr>
            <a:xfrm>
              <a:off x="5533346" y="803663"/>
              <a:ext cx="72000" cy="720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703101" y="803663"/>
              <a:ext cx="72000" cy="720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872857" y="803663"/>
              <a:ext cx="72000" cy="720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14"/>
          <p:cNvSpPr/>
          <p:nvPr/>
        </p:nvSpPr>
        <p:spPr>
          <a:xfrm>
            <a:off x="7522994" y="54268"/>
            <a:ext cx="149700" cy="149700"/>
          </a:xfrm>
          <a:prstGeom prst="donut">
            <a:avLst>
              <a:gd name="adj" fmla="val 20646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4"/>
          <p:cNvSpPr/>
          <p:nvPr/>
        </p:nvSpPr>
        <p:spPr>
          <a:xfrm rot="-8112322">
            <a:off x="8993607" y="307983"/>
            <a:ext cx="59185" cy="40835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2AAA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4"/>
          <p:cNvSpPr/>
          <p:nvPr/>
        </p:nvSpPr>
        <p:spPr>
          <a:xfrm rot="-8100000">
            <a:off x="9075881" y="482427"/>
            <a:ext cx="30547" cy="19219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8317100" y="4908816"/>
            <a:ext cx="490800" cy="1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algn="r"/>
            <a:r>
              <a:rPr lang="es" sz="800" b="1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SECPECG</a:t>
            </a:r>
            <a:endParaRPr sz="800" b="1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97991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0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4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5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4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3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4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1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 rot="5400000">
            <a:off x="478909" y="209875"/>
            <a:ext cx="143797" cy="143492"/>
          </a:xfrm>
          <a:custGeom>
            <a:avLst/>
            <a:gdLst/>
            <a:ahLst/>
            <a:cxnLst/>
            <a:rect l="l" t="t" r="r" b="b"/>
            <a:pathLst>
              <a:path w="1885" h="1881" extrusionOk="0">
                <a:moveTo>
                  <a:pt x="1574" y="1"/>
                </a:moveTo>
                <a:lnTo>
                  <a:pt x="1" y="1572"/>
                </a:lnTo>
                <a:lnTo>
                  <a:pt x="1" y="1880"/>
                </a:lnTo>
                <a:lnTo>
                  <a:pt x="188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76" name="Google Shape;176;p30"/>
          <p:cNvSpPr/>
          <p:nvPr/>
        </p:nvSpPr>
        <p:spPr>
          <a:xfrm rot="5400000">
            <a:off x="142680" y="630780"/>
            <a:ext cx="279737" cy="255936"/>
          </a:xfrm>
          <a:custGeom>
            <a:avLst/>
            <a:gdLst/>
            <a:ahLst/>
            <a:cxnLst/>
            <a:rect l="l" t="t" r="r" b="b"/>
            <a:pathLst>
              <a:path w="3667" h="3355" extrusionOk="0">
                <a:moveTo>
                  <a:pt x="3355" y="1"/>
                </a:moveTo>
                <a:lnTo>
                  <a:pt x="1" y="3355"/>
                </a:lnTo>
                <a:lnTo>
                  <a:pt x="308" y="3355"/>
                </a:lnTo>
                <a:lnTo>
                  <a:pt x="36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85" name="Google Shape;185;p30"/>
          <p:cNvSpPr/>
          <p:nvPr/>
        </p:nvSpPr>
        <p:spPr>
          <a:xfrm>
            <a:off x="0" y="129375"/>
            <a:ext cx="9144000" cy="44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360" y="4766356"/>
            <a:ext cx="831897" cy="31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142;p29"/>
          <p:cNvSpPr/>
          <p:nvPr/>
        </p:nvSpPr>
        <p:spPr>
          <a:xfrm>
            <a:off x="1413339" y="1760446"/>
            <a:ext cx="3742898" cy="70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2"/>
              </a:buClr>
              <a:buSzPts val="1100"/>
            </a:pPr>
            <a:r>
              <a:rPr lang="es-ES_tradnl" sz="2400" b="1" dirty="0">
                <a:solidFill>
                  <a:schemeClr val="dk2"/>
                </a:solidFill>
                <a:latin typeface="Raleway"/>
                <a:ea typeface="Raleway"/>
                <a:cs typeface="Raleway"/>
              </a:rPr>
              <a:t>FACOEP SE </a:t>
            </a:r>
          </a:p>
        </p:txBody>
      </p:sp>
      <p:sp>
        <p:nvSpPr>
          <p:cNvPr id="10" name="Google Shape;141;p29"/>
          <p:cNvSpPr txBox="1"/>
          <p:nvPr/>
        </p:nvSpPr>
        <p:spPr>
          <a:xfrm>
            <a:off x="1413339" y="2852892"/>
            <a:ext cx="3344326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2"/>
              </a:buClr>
              <a:buSzPts val="1100"/>
            </a:pPr>
            <a:r>
              <a:rPr lang="es-AR" sz="1800" b="1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Gestión 2021 / Presente</a:t>
            </a:r>
            <a:endParaRPr sz="1800" b="1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0083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 rot="5400000">
            <a:off x="478909" y="209875"/>
            <a:ext cx="143797" cy="143492"/>
          </a:xfrm>
          <a:custGeom>
            <a:avLst/>
            <a:gdLst/>
            <a:ahLst/>
            <a:cxnLst/>
            <a:rect l="l" t="t" r="r" b="b"/>
            <a:pathLst>
              <a:path w="1885" h="1881" extrusionOk="0">
                <a:moveTo>
                  <a:pt x="1574" y="1"/>
                </a:moveTo>
                <a:lnTo>
                  <a:pt x="1" y="1572"/>
                </a:lnTo>
                <a:lnTo>
                  <a:pt x="1" y="1880"/>
                </a:lnTo>
                <a:lnTo>
                  <a:pt x="188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76" name="Google Shape;176;p30"/>
          <p:cNvSpPr/>
          <p:nvPr/>
        </p:nvSpPr>
        <p:spPr>
          <a:xfrm rot="5400000">
            <a:off x="142680" y="630780"/>
            <a:ext cx="279737" cy="255936"/>
          </a:xfrm>
          <a:custGeom>
            <a:avLst/>
            <a:gdLst/>
            <a:ahLst/>
            <a:cxnLst/>
            <a:rect l="l" t="t" r="r" b="b"/>
            <a:pathLst>
              <a:path w="3667" h="3355" extrusionOk="0">
                <a:moveTo>
                  <a:pt x="3355" y="1"/>
                </a:moveTo>
                <a:lnTo>
                  <a:pt x="1" y="3355"/>
                </a:lnTo>
                <a:lnTo>
                  <a:pt x="308" y="3355"/>
                </a:lnTo>
                <a:lnTo>
                  <a:pt x="36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360" y="4766356"/>
            <a:ext cx="831897" cy="31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185;p30"/>
          <p:cNvSpPr/>
          <p:nvPr/>
        </p:nvSpPr>
        <p:spPr>
          <a:xfrm>
            <a:off x="0" y="118501"/>
            <a:ext cx="9144000" cy="44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AR" b="1" dirty="0"/>
              <a:t>MARCO NORMATIVO</a:t>
            </a:r>
            <a:endParaRPr b="1" dirty="0"/>
          </a:p>
        </p:txBody>
      </p:sp>
      <p:sp>
        <p:nvSpPr>
          <p:cNvPr id="10" name="Google Shape;141;p29"/>
          <p:cNvSpPr txBox="1">
            <a:spLocks noGrp="1"/>
          </p:cNvSpPr>
          <p:nvPr>
            <p:ph type="body" idx="1"/>
          </p:nvPr>
        </p:nvSpPr>
        <p:spPr>
          <a:xfrm>
            <a:off x="3922643" y="841049"/>
            <a:ext cx="4154556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Clr>
                <a:schemeClr val="dk2"/>
              </a:buClr>
              <a:buSzPts val="1100"/>
              <a:buNone/>
            </a:pPr>
            <a:r>
              <a:rPr lang="es-ES_tradnl" sz="1200" b="1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FACOEP S.E ha sido concebida con un propósito claro y definido, detallado en su acta madre, la cual figura con denominación de </a:t>
            </a:r>
          </a:p>
          <a:p>
            <a:pPr marL="139700" lvl="0" indent="0">
              <a:buClr>
                <a:schemeClr val="dk2"/>
              </a:buClr>
              <a:buSzPts val="1100"/>
              <a:buNone/>
            </a:pPr>
            <a:endParaRPr lang="es-ES_tradnl" sz="1200" b="1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39700" lvl="0" indent="0">
              <a:buClr>
                <a:schemeClr val="dk2"/>
              </a:buClr>
              <a:buSzPts val="1100"/>
              <a:buNone/>
            </a:pPr>
            <a:r>
              <a:rPr lang="es-ES_tradnl" sz="1200" b="1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LEY N° 5622. La misma consta, de las bases a las cuales debemos como organización amoldarnos.</a:t>
            </a:r>
          </a:p>
          <a:p>
            <a:pPr marL="139700" lvl="0" indent="0">
              <a:buClr>
                <a:schemeClr val="dk2"/>
              </a:buClr>
              <a:buSzPts val="1100"/>
              <a:buNone/>
            </a:pPr>
            <a:endParaRPr lang="es-ES_tradnl" sz="1200" b="1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44" y="1614079"/>
            <a:ext cx="285927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7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 rot="5400000">
            <a:off x="478909" y="209875"/>
            <a:ext cx="143797" cy="143492"/>
          </a:xfrm>
          <a:custGeom>
            <a:avLst/>
            <a:gdLst/>
            <a:ahLst/>
            <a:cxnLst/>
            <a:rect l="l" t="t" r="r" b="b"/>
            <a:pathLst>
              <a:path w="1885" h="1881" extrusionOk="0">
                <a:moveTo>
                  <a:pt x="1574" y="1"/>
                </a:moveTo>
                <a:lnTo>
                  <a:pt x="1" y="1572"/>
                </a:lnTo>
                <a:lnTo>
                  <a:pt x="1" y="1880"/>
                </a:lnTo>
                <a:lnTo>
                  <a:pt x="188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76" name="Google Shape;176;p30"/>
          <p:cNvSpPr/>
          <p:nvPr/>
        </p:nvSpPr>
        <p:spPr>
          <a:xfrm rot="5400000">
            <a:off x="142680" y="630780"/>
            <a:ext cx="279737" cy="255936"/>
          </a:xfrm>
          <a:custGeom>
            <a:avLst/>
            <a:gdLst/>
            <a:ahLst/>
            <a:cxnLst/>
            <a:rect l="l" t="t" r="r" b="b"/>
            <a:pathLst>
              <a:path w="3667" h="3355" extrusionOk="0">
                <a:moveTo>
                  <a:pt x="3355" y="1"/>
                </a:moveTo>
                <a:lnTo>
                  <a:pt x="1" y="3355"/>
                </a:lnTo>
                <a:lnTo>
                  <a:pt x="308" y="3355"/>
                </a:lnTo>
                <a:lnTo>
                  <a:pt x="36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360" y="4766356"/>
            <a:ext cx="831897" cy="31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185;p30"/>
          <p:cNvSpPr/>
          <p:nvPr/>
        </p:nvSpPr>
        <p:spPr>
          <a:xfrm>
            <a:off x="0" y="118501"/>
            <a:ext cx="9144000" cy="44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AR" b="1" dirty="0"/>
              <a:t>VISION</a:t>
            </a:r>
            <a:endParaRPr b="1" dirty="0"/>
          </a:p>
        </p:txBody>
      </p:sp>
      <p:sp>
        <p:nvSpPr>
          <p:cNvPr id="10" name="Google Shape;141;p29"/>
          <p:cNvSpPr txBox="1">
            <a:spLocks noGrp="1"/>
          </p:cNvSpPr>
          <p:nvPr>
            <p:ph type="body" idx="1"/>
          </p:nvPr>
        </p:nvSpPr>
        <p:spPr>
          <a:xfrm>
            <a:off x="3922643" y="841049"/>
            <a:ext cx="4154556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>
              <a:buSzPts val="1100"/>
              <a:buNone/>
            </a:pPr>
            <a:r>
              <a:rPr lang="es-MX" sz="1200" b="1" dirty="0"/>
              <a:t>Ser la Sociedad del Estado del GCBA que, asociada e integrada con la red integral de cuidados progresivos del subsector público del Ministerio de Salud, detectemos, facturemos y cobremos el total  de las prestaciones dadas a personas con cobertura de salud, para recuperar el gasto y volcarlo de manera íntegra al sistema público sanitario a fin de  fortalecerlo y garantizar la equidad en la atención sanitaria para todas las personas, cumpliendo los estándares de calidad y sustentabilidad enmarcados por las normativas vigentes para el GCBA</a:t>
            </a:r>
            <a:endParaRPr lang="es-ES_tradnl" sz="1200" b="1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122" name="Picture 2" descr="Vision stock de ilustración. Ilustración de lejos, muestra - 300723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4" y="982999"/>
            <a:ext cx="3024066" cy="301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9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 rot="5400000">
            <a:off x="478909" y="209875"/>
            <a:ext cx="143797" cy="143492"/>
          </a:xfrm>
          <a:custGeom>
            <a:avLst/>
            <a:gdLst/>
            <a:ahLst/>
            <a:cxnLst/>
            <a:rect l="l" t="t" r="r" b="b"/>
            <a:pathLst>
              <a:path w="1885" h="1881" extrusionOk="0">
                <a:moveTo>
                  <a:pt x="1574" y="1"/>
                </a:moveTo>
                <a:lnTo>
                  <a:pt x="1" y="1572"/>
                </a:lnTo>
                <a:lnTo>
                  <a:pt x="1" y="1880"/>
                </a:lnTo>
                <a:lnTo>
                  <a:pt x="188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76" name="Google Shape;176;p30"/>
          <p:cNvSpPr/>
          <p:nvPr/>
        </p:nvSpPr>
        <p:spPr>
          <a:xfrm rot="5400000">
            <a:off x="142680" y="630780"/>
            <a:ext cx="279737" cy="255936"/>
          </a:xfrm>
          <a:custGeom>
            <a:avLst/>
            <a:gdLst/>
            <a:ahLst/>
            <a:cxnLst/>
            <a:rect l="l" t="t" r="r" b="b"/>
            <a:pathLst>
              <a:path w="3667" h="3355" extrusionOk="0">
                <a:moveTo>
                  <a:pt x="3355" y="1"/>
                </a:moveTo>
                <a:lnTo>
                  <a:pt x="1" y="3355"/>
                </a:lnTo>
                <a:lnTo>
                  <a:pt x="308" y="3355"/>
                </a:lnTo>
                <a:lnTo>
                  <a:pt x="36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360" y="4766356"/>
            <a:ext cx="831897" cy="31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185;p30"/>
          <p:cNvSpPr/>
          <p:nvPr/>
        </p:nvSpPr>
        <p:spPr>
          <a:xfrm>
            <a:off x="0" y="118501"/>
            <a:ext cx="9144000" cy="44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AR" b="1" dirty="0"/>
              <a:t>MISION</a:t>
            </a:r>
            <a:endParaRPr b="1" dirty="0"/>
          </a:p>
        </p:txBody>
      </p:sp>
      <p:sp>
        <p:nvSpPr>
          <p:cNvPr id="10" name="Google Shape;141;p29"/>
          <p:cNvSpPr txBox="1">
            <a:spLocks noGrp="1"/>
          </p:cNvSpPr>
          <p:nvPr>
            <p:ph type="body" idx="1"/>
          </p:nvPr>
        </p:nvSpPr>
        <p:spPr>
          <a:xfrm>
            <a:off x="4833257" y="841049"/>
            <a:ext cx="324394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Clr>
                <a:schemeClr val="dk2"/>
              </a:buClr>
              <a:buSzPts val="1100"/>
              <a:buNone/>
            </a:pPr>
            <a:r>
              <a:rPr lang="es-MX" sz="1200" b="1" dirty="0"/>
              <a:t>Realizar el recupero del total del gasto de todas las prestaciones dadas a personas con cobertura de salud en la red integral de cuidados progresivos del subsector público del Ministerio de Salud, identificadas por los efectores e ingresadas a FACOEP SE a través de los comprobantes de recupero de gasto de manera eficiente y sustentable </a:t>
            </a:r>
            <a:endParaRPr lang="es-ES_tradnl" sz="1200" b="1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973" y="898617"/>
            <a:ext cx="3582001" cy="32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24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 rot="5400000">
            <a:off x="478909" y="209875"/>
            <a:ext cx="143797" cy="143492"/>
          </a:xfrm>
          <a:custGeom>
            <a:avLst/>
            <a:gdLst/>
            <a:ahLst/>
            <a:cxnLst/>
            <a:rect l="l" t="t" r="r" b="b"/>
            <a:pathLst>
              <a:path w="1885" h="1881" extrusionOk="0">
                <a:moveTo>
                  <a:pt x="1574" y="1"/>
                </a:moveTo>
                <a:lnTo>
                  <a:pt x="1" y="1572"/>
                </a:lnTo>
                <a:lnTo>
                  <a:pt x="1" y="1880"/>
                </a:lnTo>
                <a:lnTo>
                  <a:pt x="188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76" name="Google Shape;176;p30"/>
          <p:cNvSpPr/>
          <p:nvPr/>
        </p:nvSpPr>
        <p:spPr>
          <a:xfrm rot="5400000">
            <a:off x="142680" y="630780"/>
            <a:ext cx="279737" cy="255936"/>
          </a:xfrm>
          <a:custGeom>
            <a:avLst/>
            <a:gdLst/>
            <a:ahLst/>
            <a:cxnLst/>
            <a:rect l="l" t="t" r="r" b="b"/>
            <a:pathLst>
              <a:path w="3667" h="3355" extrusionOk="0">
                <a:moveTo>
                  <a:pt x="3355" y="1"/>
                </a:moveTo>
                <a:lnTo>
                  <a:pt x="1" y="3355"/>
                </a:lnTo>
                <a:lnTo>
                  <a:pt x="308" y="3355"/>
                </a:lnTo>
                <a:lnTo>
                  <a:pt x="36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360" y="4766356"/>
            <a:ext cx="831897" cy="31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185;p30"/>
          <p:cNvSpPr/>
          <p:nvPr/>
        </p:nvSpPr>
        <p:spPr>
          <a:xfrm>
            <a:off x="0" y="118501"/>
            <a:ext cx="9144000" cy="44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AR" b="1" dirty="0"/>
              <a:t>OBJETIVO GENERAL</a:t>
            </a:r>
            <a:endParaRPr b="1" dirty="0"/>
          </a:p>
        </p:txBody>
      </p:sp>
      <p:sp>
        <p:nvSpPr>
          <p:cNvPr id="10" name="Google Shape;141;p29"/>
          <p:cNvSpPr txBox="1">
            <a:spLocks noGrp="1"/>
          </p:cNvSpPr>
          <p:nvPr>
            <p:ph type="body" idx="1"/>
          </p:nvPr>
        </p:nvSpPr>
        <p:spPr>
          <a:xfrm>
            <a:off x="4293704" y="841049"/>
            <a:ext cx="378349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ctr" fontAlgn="t">
              <a:buNone/>
            </a:pPr>
            <a:r>
              <a:rPr lang="es-MX" sz="1200" b="1" dirty="0"/>
              <a:t>Facturar y cobrar  el total de las prestaciones ingresadas a FACOEP SE a través de los comprobantes de recupero de gasto, y convenios vigentes; acorde al resultado de las auditorias y los acuerdos de pago, siempre dentro del marco de la normativa que nos regula, de manera eficiente y sustentable </a:t>
            </a:r>
            <a:endParaRPr lang="es-MX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12" y="1293837"/>
            <a:ext cx="3425288" cy="2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1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 rot="5400000">
            <a:off x="478909" y="209875"/>
            <a:ext cx="143797" cy="143492"/>
          </a:xfrm>
          <a:custGeom>
            <a:avLst/>
            <a:gdLst/>
            <a:ahLst/>
            <a:cxnLst/>
            <a:rect l="l" t="t" r="r" b="b"/>
            <a:pathLst>
              <a:path w="1885" h="1881" extrusionOk="0">
                <a:moveTo>
                  <a:pt x="1574" y="1"/>
                </a:moveTo>
                <a:lnTo>
                  <a:pt x="1" y="1572"/>
                </a:lnTo>
                <a:lnTo>
                  <a:pt x="1" y="1880"/>
                </a:lnTo>
                <a:lnTo>
                  <a:pt x="188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76" name="Google Shape;176;p30"/>
          <p:cNvSpPr/>
          <p:nvPr/>
        </p:nvSpPr>
        <p:spPr>
          <a:xfrm rot="5400000">
            <a:off x="142680" y="630780"/>
            <a:ext cx="279737" cy="255936"/>
          </a:xfrm>
          <a:custGeom>
            <a:avLst/>
            <a:gdLst/>
            <a:ahLst/>
            <a:cxnLst/>
            <a:rect l="l" t="t" r="r" b="b"/>
            <a:pathLst>
              <a:path w="3667" h="3355" extrusionOk="0">
                <a:moveTo>
                  <a:pt x="3355" y="1"/>
                </a:moveTo>
                <a:lnTo>
                  <a:pt x="1" y="3355"/>
                </a:lnTo>
                <a:lnTo>
                  <a:pt x="308" y="3355"/>
                </a:lnTo>
                <a:lnTo>
                  <a:pt x="36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360" y="4766356"/>
            <a:ext cx="831897" cy="31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185;p30"/>
          <p:cNvSpPr/>
          <p:nvPr/>
        </p:nvSpPr>
        <p:spPr>
          <a:xfrm>
            <a:off x="0" y="118501"/>
            <a:ext cx="9144000" cy="44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AR" b="1" dirty="0"/>
              <a:t>VALORES</a:t>
            </a:r>
            <a:endParaRPr b="1" dirty="0"/>
          </a:p>
        </p:txBody>
      </p:sp>
      <p:sp>
        <p:nvSpPr>
          <p:cNvPr id="10" name="Google Shape;141;p29"/>
          <p:cNvSpPr txBox="1">
            <a:spLocks noGrp="1"/>
          </p:cNvSpPr>
          <p:nvPr>
            <p:ph type="body" idx="1"/>
          </p:nvPr>
        </p:nvSpPr>
        <p:spPr>
          <a:xfrm>
            <a:off x="2988366" y="618879"/>
            <a:ext cx="5413512" cy="422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rgbClr val="333333"/>
                </a:solidFill>
                <a:latin typeface="OpenSansBold"/>
              </a:rPr>
              <a:t>FACOEP SE</a:t>
            </a:r>
            <a:r>
              <a:rPr lang="es-MX" sz="1200" b="1" dirty="0">
                <a:solidFill>
                  <a:srgbClr val="333333"/>
                </a:solidFill>
                <a:latin typeface="OpenSans"/>
              </a:rPr>
              <a:t>, privilegia el compromiso de sus empleadas y empleados en respetar los derechos de las y los trabajadores y personas en general, en el marco de una cultura inclusiva y de trabajo en equipo.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sz="1200" b="1" dirty="0">
              <a:solidFill>
                <a:srgbClr val="333333"/>
              </a:solidFill>
              <a:latin typeface="OpenSans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rgbClr val="333333"/>
                </a:solidFill>
                <a:latin typeface="OpenSans"/>
              </a:rPr>
              <a:t>Existe en </a:t>
            </a:r>
            <a:r>
              <a:rPr lang="es-MX" sz="1200" b="1" dirty="0">
                <a:solidFill>
                  <a:srgbClr val="333333"/>
                </a:solidFill>
                <a:latin typeface="OpenSansBold"/>
              </a:rPr>
              <a:t>FACOEP SE</a:t>
            </a:r>
            <a:r>
              <a:rPr lang="es-MX" sz="1200" b="1" dirty="0">
                <a:solidFill>
                  <a:srgbClr val="333333"/>
                </a:solidFill>
                <a:latin typeface="OpenSans"/>
              </a:rPr>
              <a:t> un compromiso de integridad en todos sus aspectos, como de honestidad en cada una de sus tareas y compromisos tanto humanos como laborales.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sz="1200" b="1" dirty="0">
              <a:solidFill>
                <a:srgbClr val="333333"/>
              </a:solidFill>
              <a:latin typeface="OpenSans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rgbClr val="333333"/>
                </a:solidFill>
                <a:latin typeface="OpenSansBold"/>
              </a:rPr>
              <a:t>FACOEP SE</a:t>
            </a:r>
            <a:r>
              <a:rPr lang="es-MX" sz="1200" b="1" dirty="0">
                <a:solidFill>
                  <a:srgbClr val="333333"/>
                </a:solidFill>
                <a:latin typeface="OpenSans"/>
              </a:rPr>
              <a:t>, se compromete con una fuerte vocación de servicio orientada a satisfacer las necesidades de nuestras y nuestros usuarios y clientes y un desarrollo sostenible de las operaciones de los servicios de salud, preservando el cuidado del medio ambiente.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sz="1200" b="1" dirty="0">
              <a:solidFill>
                <a:srgbClr val="333333"/>
              </a:solidFill>
              <a:latin typeface="OpenSans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rgbClr val="333333"/>
                </a:solidFill>
                <a:latin typeface="OpenSansBold"/>
              </a:rPr>
              <a:t>FACOEP SE</a:t>
            </a:r>
            <a:r>
              <a:rPr lang="es-MX" sz="1200" b="1" dirty="0">
                <a:solidFill>
                  <a:srgbClr val="333333"/>
                </a:solidFill>
                <a:latin typeface="OpenSans"/>
              </a:rPr>
              <a:t>, se compromete con una capacitación permanente de su personal para brindar un servicio de calidad y garantizar el desarrollo personal de sus empleados.</a:t>
            </a:r>
          </a:p>
          <a:p>
            <a:pPr marL="139700" indent="0">
              <a:buNone/>
            </a:pPr>
            <a:br>
              <a:rPr lang="es-MX" sz="1200" dirty="0"/>
            </a:br>
            <a:endParaRPr lang="es-ES_tradnl" sz="1200" b="1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5470" y="65222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48769"/>
      </p:ext>
    </p:extLst>
  </p:cSld>
  <p:clrMapOvr>
    <a:masterClrMapping/>
  </p:clrMapOvr>
</p:sld>
</file>

<file path=ppt/theme/theme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4504</TotalTime>
  <Words>301</Words>
  <Application>Microsoft Office PowerPoint</Application>
  <PresentationFormat>On-screen Show (16:9)</PresentationFormat>
  <Paragraphs>27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Recondo</dc:creator>
  <cp:lastModifiedBy>Maria Recondo</cp:lastModifiedBy>
  <cp:revision>205</cp:revision>
  <cp:lastPrinted>2021-11-11T13:40:31Z</cp:lastPrinted>
  <dcterms:modified xsi:type="dcterms:W3CDTF">2022-08-29T11:21:01Z</dcterms:modified>
</cp:coreProperties>
</file>