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5" r:id="rId3"/>
    <p:sldId id="257" r:id="rId4"/>
    <p:sldId id="270" r:id="rId5"/>
    <p:sldId id="259" r:id="rId6"/>
    <p:sldId id="261" r:id="rId7"/>
    <p:sldId id="263" r:id="rId8"/>
    <p:sldId id="266" r:id="rId9"/>
    <p:sldId id="267" r:id="rId10"/>
    <p:sldId id="268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09" autoAdjust="0"/>
  </p:normalViewPr>
  <p:slideViewPr>
    <p:cSldViewPr snapToGrid="0">
      <p:cViewPr varScale="1">
        <p:scale>
          <a:sx n="84" d="100"/>
          <a:sy n="84" d="100"/>
        </p:scale>
        <p:origin x="40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FDEB7-7805-4B94-A25A-3551C8C8373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7793-ADDF-4DEB-B107-0719EA727C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9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29BBD-CC90-4990-B23B-0842BB08CFE1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1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FBBD-D681-4F76-9E55-9BB1C1C43D9C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5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7B711-636C-4720-83DE-8F8A7139DEF0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80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93040">
              <a:lnSpc>
                <a:spcPts val="1240"/>
              </a:lnSpc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76770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FFDC-5AE0-4CD6-9DC8-032DE55F65C9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EEB34-DB82-4BCB-9969-261540242234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0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BB0EC-BBE2-4B63-9C8D-A6C9FA214831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8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8EAD-6E7A-45E8-ABFE-5AA710DF80B2}" type="datetime1">
              <a:rPr lang="en-US" smtClean="0"/>
              <a:t>3/21/2024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9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9F370-9D5F-4526-9C96-307E3DE7B96A}" type="datetime1">
              <a:rPr lang="en-US" smtClean="0"/>
              <a:t>3/21/2024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83EC0-EC84-4B01-85FB-F22B203097C2}" type="datetime1">
              <a:rPr lang="en-US" smtClean="0"/>
              <a:t>3/21/2024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71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BBCC-E686-4487-B225-62610C30672F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4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1DC2-6BAD-4D05-ACBB-CC511DF891FC}" type="datetime1">
              <a:rPr lang="en-US" smtClean="0"/>
              <a:t>3/21/2024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82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974B-B7A7-44BF-A1B1-FA772B8140A9}" type="datetime1">
              <a:rPr lang="en-US" smtClean="0"/>
              <a:t>3/21/2024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CB7BA-0C26-46E6-BCD0-032B5A5095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9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image" Target="../media/image1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slide" Target="slide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buenosaires.gob.ar/sites/default/files/2023-11/TAD-Manual-de-Usuario%20%289%29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155" y="5949696"/>
            <a:ext cx="8171687" cy="69494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3671" y="2904744"/>
            <a:ext cx="3724655" cy="104851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998899" y="2900297"/>
            <a:ext cx="782093" cy="666341"/>
            <a:chOff x="11002518" y="2905508"/>
            <a:chExt cx="1047115" cy="1049020"/>
          </a:xfrm>
        </p:grpSpPr>
        <p:sp>
          <p:nvSpPr>
            <p:cNvPr id="5" name="object 5">
              <a:hlinkClick r:id="rId4" action="ppaction://hlinksldjump"/>
            </p:cNvPr>
            <p:cNvSpPr/>
            <p:nvPr/>
          </p:nvSpPr>
          <p:spPr>
            <a:xfrm>
              <a:off x="11326371" y="3168395"/>
              <a:ext cx="521334" cy="521334"/>
            </a:xfrm>
            <a:custGeom>
              <a:avLst/>
              <a:gdLst/>
              <a:ahLst/>
              <a:cxnLst/>
              <a:rect l="l" t="t" r="r" b="b"/>
              <a:pathLst>
                <a:path w="521334" h="521335">
                  <a:moveTo>
                    <a:pt x="0" y="0"/>
                  </a:moveTo>
                  <a:lnTo>
                    <a:pt x="0" y="521207"/>
                  </a:lnTo>
                  <a:lnTo>
                    <a:pt x="521207" y="260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002518" y="2905508"/>
              <a:ext cx="1047115" cy="1049020"/>
            </a:xfrm>
            <a:custGeom>
              <a:avLst/>
              <a:gdLst/>
              <a:ahLst/>
              <a:cxnLst/>
              <a:rect l="l" t="t" r="r" b="b"/>
              <a:pathLst>
                <a:path w="1047115" h="1049020">
                  <a:moveTo>
                    <a:pt x="0" y="174498"/>
                  </a:moveTo>
                  <a:lnTo>
                    <a:pt x="6233" y="128106"/>
                  </a:lnTo>
                  <a:lnTo>
                    <a:pt x="23825" y="86422"/>
                  </a:lnTo>
                  <a:lnTo>
                    <a:pt x="51111" y="51106"/>
                  </a:lnTo>
                  <a:lnTo>
                    <a:pt x="86427" y="23822"/>
                  </a:lnTo>
                  <a:lnTo>
                    <a:pt x="128111" y="6232"/>
                  </a:lnTo>
                  <a:lnTo>
                    <a:pt x="174498" y="0"/>
                  </a:lnTo>
                  <a:lnTo>
                    <a:pt x="872490" y="0"/>
                  </a:lnTo>
                  <a:lnTo>
                    <a:pt x="918876" y="6232"/>
                  </a:lnTo>
                  <a:lnTo>
                    <a:pt x="960560" y="23822"/>
                  </a:lnTo>
                  <a:lnTo>
                    <a:pt x="995876" y="51106"/>
                  </a:lnTo>
                  <a:lnTo>
                    <a:pt x="1023162" y="86422"/>
                  </a:lnTo>
                  <a:lnTo>
                    <a:pt x="1040754" y="128106"/>
                  </a:lnTo>
                  <a:lnTo>
                    <a:pt x="1046988" y="174498"/>
                  </a:lnTo>
                  <a:lnTo>
                    <a:pt x="1046988" y="874014"/>
                  </a:lnTo>
                  <a:lnTo>
                    <a:pt x="1040754" y="920400"/>
                  </a:lnTo>
                  <a:lnTo>
                    <a:pt x="1023162" y="962084"/>
                  </a:lnTo>
                  <a:lnTo>
                    <a:pt x="995876" y="997400"/>
                  </a:lnTo>
                  <a:lnTo>
                    <a:pt x="960560" y="1024686"/>
                  </a:lnTo>
                  <a:lnTo>
                    <a:pt x="918876" y="1042278"/>
                  </a:lnTo>
                  <a:lnTo>
                    <a:pt x="872490" y="1048512"/>
                  </a:lnTo>
                  <a:lnTo>
                    <a:pt x="174498" y="1048512"/>
                  </a:lnTo>
                  <a:lnTo>
                    <a:pt x="128111" y="1042278"/>
                  </a:lnTo>
                  <a:lnTo>
                    <a:pt x="86427" y="1024686"/>
                  </a:lnTo>
                  <a:lnTo>
                    <a:pt x="51111" y="997400"/>
                  </a:lnTo>
                  <a:lnTo>
                    <a:pt x="23825" y="962084"/>
                  </a:lnTo>
                  <a:lnTo>
                    <a:pt x="6233" y="920400"/>
                  </a:lnTo>
                  <a:lnTo>
                    <a:pt x="0" y="874014"/>
                  </a:lnTo>
                  <a:lnTo>
                    <a:pt x="0" y="174498"/>
                  </a:lnTo>
                  <a:close/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">
              <a:lnSpc>
                <a:spcPts val="1240"/>
              </a:lnSpc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40335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10</a:t>
            </a:fld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1114294" y="2711432"/>
            <a:ext cx="39949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“Nuevo Permiso” y “Renovación” se deberá adjuntar la información correspondiente en forma obligatoria cuando la misma esté marcada con un asterisco (</a:t>
            </a:r>
            <a:r>
              <a:rPr lang="es-MX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09" y="3390029"/>
            <a:ext cx="112581" cy="779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109" y="3542429"/>
            <a:ext cx="112581" cy="7794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093" y="1187354"/>
            <a:ext cx="5622877" cy="4835759"/>
          </a:xfrm>
          <a:prstGeom prst="rect">
            <a:avLst/>
          </a:prstGeom>
        </p:spPr>
      </p:pic>
      <p:sp>
        <p:nvSpPr>
          <p:cNvPr id="8" name="object 8">
            <a:hlinkClick r:id="rId4" action="ppaction://hlinksldjump"/>
          </p:cNvPr>
          <p:cNvSpPr/>
          <p:nvPr/>
        </p:nvSpPr>
        <p:spPr>
          <a:xfrm>
            <a:off x="116561" y="3071918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521208" y="0"/>
                </a:moveTo>
                <a:lnTo>
                  <a:pt x="0" y="260603"/>
                </a:lnTo>
                <a:lnTo>
                  <a:pt x="521208" y="521207"/>
                </a:lnTo>
                <a:lnTo>
                  <a:pt x="52120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6190" y="6180876"/>
            <a:ext cx="9859617" cy="695739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58278" y="123998"/>
            <a:ext cx="12075439" cy="509102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 DEL TRÁMITE – MONOTRIBUTO</a:t>
            </a:r>
            <a:endParaRPr lang="en-US" dirty="0"/>
          </a:p>
        </p:txBody>
      </p:sp>
      <p:sp>
        <p:nvSpPr>
          <p:cNvPr id="12" name="object 7">
            <a:hlinkClick r:id="rId6" action="ppaction://hlinksldjump"/>
          </p:cNvPr>
          <p:cNvSpPr/>
          <p:nvPr/>
        </p:nvSpPr>
        <p:spPr>
          <a:xfrm>
            <a:off x="11326368" y="3168395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0" y="0"/>
                </a:moveTo>
                <a:lnTo>
                  <a:pt x="0" y="521207"/>
                </a:lnTo>
                <a:lnTo>
                  <a:pt x="521207" y="26060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4673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11</a:t>
            </a:fld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1013133" y="2529251"/>
            <a:ext cx="383872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Solamente, si tiene elevadores sin registrar, va a solicitar los siguiente datos:</a:t>
            </a:r>
          </a:p>
          <a:p>
            <a:pPr algn="just"/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 de las fincas con elevadores sin registrar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Propietario/Administrador de la Finca</a:t>
            </a:r>
          </a:p>
          <a:p>
            <a:pPr algn="just"/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Recuerde “Guardar” los datos</a:t>
            </a:r>
          </a:p>
          <a:p>
            <a:pPr algn="just"/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709" y="3390029"/>
            <a:ext cx="112581" cy="779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109" y="3542429"/>
            <a:ext cx="112581" cy="77941"/>
          </a:xfrm>
          <a:prstGeom prst="rect">
            <a:avLst/>
          </a:prstGeom>
        </p:spPr>
      </p:pic>
      <p:sp>
        <p:nvSpPr>
          <p:cNvPr id="8" name="object 8">
            <a:hlinkClick r:id="rId3" action="ppaction://hlinksldjump"/>
          </p:cNvPr>
          <p:cNvSpPr/>
          <p:nvPr/>
        </p:nvSpPr>
        <p:spPr>
          <a:xfrm>
            <a:off x="116561" y="3071918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521208" y="0"/>
                </a:moveTo>
                <a:lnTo>
                  <a:pt x="0" y="260603"/>
                </a:lnTo>
                <a:lnTo>
                  <a:pt x="521208" y="521207"/>
                </a:lnTo>
                <a:lnTo>
                  <a:pt x="52120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6190" y="6180876"/>
            <a:ext cx="9859617" cy="695739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1314450" y="123998"/>
            <a:ext cx="10195560" cy="1063800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 DEL TRÁMITE – INSTALACIONES NO REGISTRADAS – SOLO PARA RENOVACIÓN </a:t>
            </a:r>
            <a:endParaRPr lang="en-US" dirty="0"/>
          </a:p>
        </p:txBody>
      </p:sp>
      <p:sp>
        <p:nvSpPr>
          <p:cNvPr id="12" name="object 7">
            <a:hlinkClick r:id="rId5" action="ppaction://hlinksldjump"/>
          </p:cNvPr>
          <p:cNvSpPr/>
          <p:nvPr/>
        </p:nvSpPr>
        <p:spPr>
          <a:xfrm>
            <a:off x="11326368" y="3168395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0" y="0"/>
                </a:moveTo>
                <a:lnTo>
                  <a:pt x="0" y="521207"/>
                </a:lnTo>
                <a:lnTo>
                  <a:pt x="521207" y="26060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092" y="1388482"/>
            <a:ext cx="6025606" cy="42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18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771" y="1030515"/>
            <a:ext cx="6821214" cy="3352800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12</a:t>
            </a:fld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990008" y="1863091"/>
            <a:ext cx="37264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Finalizado el ingreso de datos se despliega el número de trámite. Abonado e impactado el pago de la boleta, el EX generado, será analizado para la prosecución del trámite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709" y="3390029"/>
            <a:ext cx="112581" cy="779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109" y="3542429"/>
            <a:ext cx="112581" cy="77941"/>
          </a:xfrm>
          <a:prstGeom prst="rect">
            <a:avLst/>
          </a:prstGeom>
        </p:spPr>
      </p:pic>
      <p:sp>
        <p:nvSpPr>
          <p:cNvPr id="8" name="object 8">
            <a:hlinkClick r:id="rId4" action="ppaction://hlinksldjump"/>
          </p:cNvPr>
          <p:cNvSpPr/>
          <p:nvPr/>
        </p:nvSpPr>
        <p:spPr>
          <a:xfrm>
            <a:off x="116561" y="3071918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521208" y="0"/>
                </a:moveTo>
                <a:lnTo>
                  <a:pt x="0" y="260603"/>
                </a:lnTo>
                <a:lnTo>
                  <a:pt x="521208" y="521207"/>
                </a:lnTo>
                <a:lnTo>
                  <a:pt x="52120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6190" y="6180876"/>
            <a:ext cx="9859617" cy="695739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58278" y="123998"/>
            <a:ext cx="12075439" cy="509102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INICIO DEL TRÁMITE</a:t>
            </a:r>
            <a:endParaRPr lang="en-U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69257" y="4214362"/>
            <a:ext cx="10256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IMPORTANTE PARA CONTINUAR EL TRÁMITE</a:t>
            </a:r>
          </a:p>
          <a:p>
            <a:endParaRPr lang="es-MX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   </a:t>
            </a:r>
            <a:r>
              <a:rPr lang="es-MX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descargar y pagar la boleta </a:t>
            </a: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que el trámite continúe (opción 2.2.2.6 y 2.2.2.7 del Manual de Usuario TAD).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“Tareas Pendientes (opción 2.2.2.2 de Manual de Usuario TAD) podrá subsanar aquello que desde la Administración Pública hayan</a:t>
            </a:r>
            <a:r>
              <a:rPr lang="es-MX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pedido corregir o agregar sobre un trámite en curso.</a:t>
            </a:r>
          </a:p>
        </p:txBody>
      </p:sp>
    </p:spTree>
    <p:extLst>
      <p:ext uri="{BB962C8B-B14F-4D97-AF65-F5344CB8AC3E}">
        <p14:creationId xmlns:p14="http://schemas.microsoft.com/office/powerpoint/2010/main" val="230479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611728"/>
            <a:ext cx="12064621" cy="72135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73050" marR="5080" indent="-260985" algn="ctr">
              <a:lnSpc>
                <a:spcPts val="2590"/>
              </a:lnSpc>
              <a:spcBef>
                <a:spcPts val="425"/>
              </a:spcBef>
            </a:pPr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SOLICITUD DE PERMISO DE C</a:t>
            </a:r>
            <a:r>
              <a:rPr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ONSERVA</a:t>
            </a:r>
            <a:r>
              <a:rPr lang="es-E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DOR</a:t>
            </a:r>
            <a:b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sz="2400" b="1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2400" b="1" spc="-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ELEVADORES</a:t>
            </a:r>
            <a:endParaRPr sz="2400" b="1" spc="-1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 rot="10800000" flipV="1">
            <a:off x="2496547" y="3429062"/>
            <a:ext cx="719890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sz="2400" dirty="0">
                <a:latin typeface="Tahoma"/>
                <a:cs typeface="Tahoma"/>
              </a:rPr>
              <a:t>Manual</a:t>
            </a:r>
            <a:r>
              <a:rPr sz="2400" spc="-95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interactivo</a:t>
            </a:r>
            <a:r>
              <a:rPr sz="2400" spc="-70" dirty="0">
                <a:latin typeface="Tahoma"/>
                <a:cs typeface="Tahoma"/>
              </a:rPr>
              <a:t> </a:t>
            </a:r>
            <a:r>
              <a:rPr sz="2400" dirty="0">
                <a:latin typeface="Tahoma"/>
                <a:cs typeface="Tahoma"/>
              </a:rPr>
              <a:t>para </a:t>
            </a:r>
            <a:r>
              <a:rPr lang="en-US" sz="2400" dirty="0">
                <a:latin typeface="Tahoma"/>
                <a:cs typeface="Tahoma"/>
              </a:rPr>
              <a:t>solicitud del </a:t>
            </a:r>
            <a:r>
              <a:rPr lang="en-US" sz="2400" dirty="0" err="1">
                <a:latin typeface="Tahoma"/>
                <a:cs typeface="Tahoma"/>
              </a:rPr>
              <a:t>Permiso</a:t>
            </a:r>
            <a:r>
              <a:rPr lang="en-US" sz="2400" dirty="0">
                <a:latin typeface="Tahoma"/>
                <a:cs typeface="Tahoma"/>
              </a:rPr>
              <a:t> de  Conservador de Elevadores</a:t>
            </a:r>
          </a:p>
        </p:txBody>
      </p:sp>
      <p:sp>
        <p:nvSpPr>
          <p:cNvPr id="4" name="object 4"/>
          <p:cNvSpPr/>
          <p:nvPr/>
        </p:nvSpPr>
        <p:spPr>
          <a:xfrm>
            <a:off x="1150619" y="2895600"/>
            <a:ext cx="9892665" cy="0"/>
          </a:xfrm>
          <a:custGeom>
            <a:avLst/>
            <a:gdLst/>
            <a:ahLst/>
            <a:cxnLst/>
            <a:rect l="l" t="t" r="r" b="b"/>
            <a:pathLst>
              <a:path w="9892665">
                <a:moveTo>
                  <a:pt x="0" y="0"/>
                </a:moveTo>
                <a:lnTo>
                  <a:pt x="9892144" y="0"/>
                </a:lnTo>
              </a:path>
            </a:pathLst>
          </a:custGeom>
          <a:ln w="635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0155" y="5949696"/>
            <a:ext cx="8171687" cy="694943"/>
          </a:xfrm>
          <a:prstGeom prst="rect">
            <a:avLst/>
          </a:prstGeom>
        </p:spPr>
      </p:pic>
      <p:sp>
        <p:nvSpPr>
          <p:cNvPr id="7" name="object 7">
            <a:hlinkClick r:id="rId3" action="ppaction://hlinksldjump"/>
          </p:cNvPr>
          <p:cNvSpPr/>
          <p:nvPr/>
        </p:nvSpPr>
        <p:spPr>
          <a:xfrm>
            <a:off x="11326368" y="3168395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0" y="0"/>
                </a:moveTo>
                <a:lnTo>
                  <a:pt x="0" y="521207"/>
                </a:lnTo>
                <a:lnTo>
                  <a:pt x="521207" y="26060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hlinkClick r:id="rId4" action="ppaction://hlinksldjump"/>
          </p:cNvPr>
          <p:cNvSpPr/>
          <p:nvPr/>
        </p:nvSpPr>
        <p:spPr>
          <a:xfrm>
            <a:off x="135636" y="3168395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521208" y="0"/>
                </a:moveTo>
                <a:lnTo>
                  <a:pt x="0" y="260603"/>
                </a:lnTo>
                <a:lnTo>
                  <a:pt x="521208" y="521207"/>
                </a:lnTo>
                <a:lnTo>
                  <a:pt x="52120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040">
              <a:lnSpc>
                <a:spcPts val="1240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55006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3</a:t>
            </a:fld>
            <a:endParaRPr lang="en-US"/>
          </a:p>
        </p:txBody>
      </p:sp>
      <p:sp>
        <p:nvSpPr>
          <p:cNvPr id="8" name="object 7">
            <a:hlinkClick r:id="rId2" action="ppaction://hlinksldjump"/>
          </p:cNvPr>
          <p:cNvSpPr/>
          <p:nvPr/>
        </p:nvSpPr>
        <p:spPr>
          <a:xfrm>
            <a:off x="11326368" y="3168395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0" y="0"/>
                </a:moveTo>
                <a:lnTo>
                  <a:pt x="0" y="521207"/>
                </a:lnTo>
                <a:lnTo>
                  <a:pt x="521207" y="26060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hlinkClick r:id="rId3" action="ppaction://hlinksldjump"/>
          </p:cNvPr>
          <p:cNvSpPr/>
          <p:nvPr/>
        </p:nvSpPr>
        <p:spPr>
          <a:xfrm>
            <a:off x="116561" y="3071918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521208" y="0"/>
                </a:moveTo>
                <a:lnTo>
                  <a:pt x="0" y="260603"/>
                </a:lnTo>
                <a:lnTo>
                  <a:pt x="521208" y="521207"/>
                </a:lnTo>
                <a:lnTo>
                  <a:pt x="52120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1028700" y="1433015"/>
            <a:ext cx="10297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el Manual de Usuario de Trámites a Distancia podrá encontrar las distintas opciones para el ingreso al sistema y ver el estado del trámite.</a:t>
            </a:r>
          </a:p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Ingrese al mismo en este link </a:t>
            </a:r>
          </a:p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https://buenosaires.gob.ar/sites/default/files/2023-11/TAD-Manual-de-Usuario%20%289%29.pdf</a:t>
            </a:r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continuación se detallan los puntos relevantes del manual TAD, para este trámite.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622059" y="3168395"/>
            <a:ext cx="94169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endParaRPr lang="es-MX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2.2.2</a:t>
            </a:r>
          </a:p>
          <a:p>
            <a:endParaRPr lang="es-MX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2.2.4</a:t>
            </a:r>
          </a:p>
          <a:p>
            <a:endParaRPr lang="es-MX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2.2.5</a:t>
            </a:r>
          </a:p>
          <a:p>
            <a:endParaRPr lang="en-U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442699" y="3303799"/>
            <a:ext cx="836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INGRESO AL SISTEMA </a:t>
            </a:r>
            <a:r>
              <a:rPr lang="es-MX" dirty="0">
                <a:ea typeface="Tahoma" panose="020B0604030504040204" pitchFamily="34" charset="0"/>
                <a:cs typeface="Tahoma" panose="020B0604030504040204" pitchFamily="34" charset="0"/>
              </a:rPr>
              <a:t>muestra las diferentes formas de ingreso al sistema para realizar el trámite.</a:t>
            </a:r>
            <a:endParaRPr lang="en-US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442699" y="3833115"/>
            <a:ext cx="8366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 TRÁMITES </a:t>
            </a:r>
            <a:r>
              <a:rPr lang="es-MX" dirty="0"/>
              <a:t>encontrarás todos tus trámites o los del apoderado en sus diferentes estados: “Trámites sin expediente”, “Trámites en curso”, “Finalizados”, “Pendientes de pago” </a:t>
            </a:r>
            <a:r>
              <a:rPr lang="es-MX" b="1" dirty="0"/>
              <a:t>donde podrás descargar la boleta </a:t>
            </a:r>
            <a:r>
              <a:rPr lang="es-MX" dirty="0"/>
              <a:t>y “Pagado”.</a:t>
            </a:r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442699" y="4831252"/>
            <a:ext cx="836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NOTIFICACIONES</a:t>
            </a:r>
            <a:r>
              <a:rPr lang="es-MX" dirty="0"/>
              <a:t>  en esta opción podrá visualizar el estado de sus trámites o las notificaciones de documentación oficial.</a:t>
            </a:r>
            <a:endParaRPr lang="en-U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2442699" y="5606606"/>
            <a:ext cx="836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APODERADOS </a:t>
            </a:r>
            <a:r>
              <a:rPr lang="es-MX" dirty="0"/>
              <a:t>gestiona  la configuración de apoderamiento.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61" y="481422"/>
            <a:ext cx="12075439" cy="509102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INSTRUCCIONES GENERALES DE TRÁMITES A DISTANCIA</a:t>
            </a:r>
            <a:endParaRPr lang="en-US" dirty="0"/>
          </a:p>
        </p:txBody>
      </p:sp>
      <p:pic>
        <p:nvPicPr>
          <p:cNvPr id="15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0155" y="5949696"/>
            <a:ext cx="8171687" cy="6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32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519" y="1633928"/>
            <a:ext cx="5486400" cy="4032354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4</a:t>
            </a:fld>
            <a:endParaRPr lang="en-US"/>
          </a:p>
        </p:txBody>
      </p:sp>
      <p:sp>
        <p:nvSpPr>
          <p:cNvPr id="7" name="CuadroTexto 6"/>
          <p:cNvSpPr txBox="1"/>
          <p:nvPr/>
        </p:nvSpPr>
        <p:spPr>
          <a:xfrm>
            <a:off x="1000109" y="2466987"/>
            <a:ext cx="374552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Debe ingresar “Solicitud permiso de conservador de elevadores”</a:t>
            </a:r>
          </a:p>
          <a:p>
            <a:pPr marL="342900" indent="-342900" algn="just">
              <a:buAutoNum type="arabicPeriod"/>
            </a:pPr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“detalles” tendrá la descripción del trámite</a:t>
            </a:r>
          </a:p>
          <a:p>
            <a:pPr marL="342900" indent="-342900" algn="just">
              <a:buAutoNum type="arabicPeriod"/>
            </a:pPr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Inicia el trámite</a:t>
            </a:r>
          </a:p>
          <a:p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7">
            <a:hlinkClick r:id="rId3" action="ppaction://hlinksldjump"/>
          </p:cNvPr>
          <p:cNvSpPr/>
          <p:nvPr/>
        </p:nvSpPr>
        <p:spPr>
          <a:xfrm>
            <a:off x="11353800" y="3256697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0" y="0"/>
                </a:moveTo>
                <a:lnTo>
                  <a:pt x="0" y="521207"/>
                </a:lnTo>
                <a:lnTo>
                  <a:pt x="521207" y="26060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hlinkClick r:id="rId4" action="ppaction://hlinksldjump"/>
          </p:cNvPr>
          <p:cNvSpPr/>
          <p:nvPr/>
        </p:nvSpPr>
        <p:spPr>
          <a:xfrm>
            <a:off x="116561" y="3071918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521208" y="0"/>
                </a:moveTo>
                <a:lnTo>
                  <a:pt x="0" y="260603"/>
                </a:lnTo>
                <a:lnTo>
                  <a:pt x="521208" y="521207"/>
                </a:lnTo>
                <a:lnTo>
                  <a:pt x="52120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0" y="222959"/>
            <a:ext cx="12075439" cy="509102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SELECCIÓN DEL TRÁMITE</a:t>
            </a:r>
            <a:endParaRPr lang="en-US" dirty="0"/>
          </a:p>
        </p:txBody>
      </p:sp>
      <p:pic>
        <p:nvPicPr>
          <p:cNvPr id="12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10155" y="5949696"/>
            <a:ext cx="8171687" cy="6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5</a:t>
            </a:fld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763606" y="2521121"/>
            <a:ext cx="32543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s-MX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Importante</a:t>
            </a: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boleta se generará a nombre del “Representado” que se  seleccione</a:t>
            </a:r>
          </a:p>
          <a:p>
            <a:pPr marL="342900" indent="-342900" algn="just">
              <a:buAutoNum type="arabicPeriod"/>
            </a:pPr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en la tasa anual</a:t>
            </a:r>
          </a:p>
          <a:p>
            <a:pPr marL="342900" indent="-342900" algn="just">
              <a:buAutoNum type="arabicPeriod"/>
            </a:pPr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en “Continuar” para visualizar los datos del solicitante</a:t>
            </a:r>
          </a:p>
        </p:txBody>
      </p:sp>
      <p:sp>
        <p:nvSpPr>
          <p:cNvPr id="9" name="object 7">
            <a:hlinkClick r:id="rId2" action="ppaction://hlinksldjump"/>
          </p:cNvPr>
          <p:cNvSpPr/>
          <p:nvPr/>
        </p:nvSpPr>
        <p:spPr>
          <a:xfrm>
            <a:off x="11326368" y="3168395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0" y="0"/>
                </a:moveTo>
                <a:lnTo>
                  <a:pt x="0" y="521207"/>
                </a:lnTo>
                <a:lnTo>
                  <a:pt x="521207" y="26060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>
            <a:hlinkClick r:id="rId3" action="ppaction://hlinksldjump"/>
          </p:cNvPr>
          <p:cNvSpPr/>
          <p:nvPr/>
        </p:nvSpPr>
        <p:spPr>
          <a:xfrm>
            <a:off x="116561" y="3071918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521208" y="0"/>
                </a:moveTo>
                <a:lnTo>
                  <a:pt x="0" y="260603"/>
                </a:lnTo>
                <a:lnTo>
                  <a:pt x="521208" y="521207"/>
                </a:lnTo>
                <a:lnTo>
                  <a:pt x="52120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58278" y="123998"/>
            <a:ext cx="12075439" cy="509102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SELECCIÓN DEL CONCEPTO A PAGAR</a:t>
            </a:r>
            <a:endParaRPr lang="en-US" dirty="0"/>
          </a:p>
        </p:txBody>
      </p:sp>
      <p:pic>
        <p:nvPicPr>
          <p:cNvPr id="13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10155" y="5949696"/>
            <a:ext cx="8171687" cy="69494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9865" y="1481885"/>
            <a:ext cx="6364629" cy="389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1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6</a:t>
            </a:fld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1045029" y="1859401"/>
            <a:ext cx="343703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esta pantalla se despliegan datos del solicitante.  </a:t>
            </a:r>
          </a:p>
          <a:p>
            <a:pPr algn="just"/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visualizar los datos del domicilio  deberá hacer Click en “Ver completo”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</a:t>
            </a: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“Continuar” para ingresar la documentación requerida para el trámite</a:t>
            </a:r>
          </a:p>
          <a:p>
            <a:pPr algn="just"/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8278" y="123998"/>
            <a:ext cx="12075439" cy="509102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 DEL SOLICITANTE</a:t>
            </a:r>
            <a:endParaRPr lang="en-US" dirty="0"/>
          </a:p>
        </p:txBody>
      </p:sp>
      <p:sp>
        <p:nvSpPr>
          <p:cNvPr id="9" name="object 7">
            <a:hlinkClick r:id="rId2" action="ppaction://hlinksldjump"/>
          </p:cNvPr>
          <p:cNvSpPr/>
          <p:nvPr/>
        </p:nvSpPr>
        <p:spPr>
          <a:xfrm>
            <a:off x="11326368" y="3168395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0" y="0"/>
                </a:moveTo>
                <a:lnTo>
                  <a:pt x="0" y="521207"/>
                </a:lnTo>
                <a:lnTo>
                  <a:pt x="521207" y="26060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hlinkClick r:id="rId3" action="ppaction://hlinksldjump"/>
          </p:cNvPr>
          <p:cNvSpPr/>
          <p:nvPr/>
        </p:nvSpPr>
        <p:spPr>
          <a:xfrm>
            <a:off x="116561" y="3071918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521208" y="0"/>
                </a:moveTo>
                <a:lnTo>
                  <a:pt x="0" y="260603"/>
                </a:lnTo>
                <a:lnTo>
                  <a:pt x="521208" y="521207"/>
                </a:lnTo>
                <a:lnTo>
                  <a:pt x="52120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66188" y="6172394"/>
            <a:ext cx="9859617" cy="6957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212" y="968127"/>
            <a:ext cx="6265593" cy="47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1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7</a:t>
            </a:fld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1047150" y="2004771"/>
            <a:ext cx="3598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esta sección se solicita toda la información necesaria para completar el trámite.</a:t>
            </a:r>
          </a:p>
          <a:p>
            <a:pPr algn="just"/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para seleccionar si el solicitante es Persona Jurídica o </a:t>
            </a:r>
            <a:r>
              <a:rPr lang="es-MX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Monotributista</a:t>
            </a:r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 startAt="2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 para completar los Datos del trámite</a:t>
            </a:r>
          </a:p>
          <a:p>
            <a:pPr algn="just"/>
            <a:r>
              <a:rPr lang="es-MX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413" y="1087692"/>
            <a:ext cx="6228953" cy="4814066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58278" y="123998"/>
            <a:ext cx="12075439" cy="509102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ADJUNTAR DOCUMENTACIÓN</a:t>
            </a:r>
            <a:endParaRPr lang="en-US" dirty="0"/>
          </a:p>
        </p:txBody>
      </p:sp>
      <p:pic>
        <p:nvPicPr>
          <p:cNvPr id="8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188" y="6172394"/>
            <a:ext cx="9859617" cy="695739"/>
          </a:xfrm>
          <a:prstGeom prst="rect">
            <a:avLst/>
          </a:prstGeom>
        </p:spPr>
      </p:pic>
      <p:sp>
        <p:nvSpPr>
          <p:cNvPr id="9" name="object 7">
            <a:hlinkClick r:id="rId4" action="ppaction://hlinksldjump"/>
          </p:cNvPr>
          <p:cNvSpPr/>
          <p:nvPr/>
        </p:nvSpPr>
        <p:spPr>
          <a:xfrm>
            <a:off x="11326368" y="3168395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0" y="0"/>
                </a:moveTo>
                <a:lnTo>
                  <a:pt x="0" y="521207"/>
                </a:lnTo>
                <a:lnTo>
                  <a:pt x="521207" y="26060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hlinkClick r:id="rId5" action="ppaction://hlinksldjump"/>
          </p:cNvPr>
          <p:cNvSpPr/>
          <p:nvPr/>
        </p:nvSpPr>
        <p:spPr>
          <a:xfrm>
            <a:off x="116561" y="3071918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521208" y="0"/>
                </a:moveTo>
                <a:lnTo>
                  <a:pt x="0" y="260603"/>
                </a:lnTo>
                <a:lnTo>
                  <a:pt x="521208" y="521207"/>
                </a:lnTo>
                <a:lnTo>
                  <a:pt x="52120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076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8</a:t>
            </a:fld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982485" y="1744680"/>
            <a:ext cx="45525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Click</a:t>
            </a: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completar 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“tipo de solicitud” dependiendo el tipo de trámite deberá ingresar: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Nuevo Permiso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Renovación,  en este  caso el sistema solicitará el “Número de Permiso que posee”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continuación se solicitaran los siguientes datos: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 de la Empresa Conservadora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Domicilio comercial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Domicilio constituido en CABA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 typeface="+mj-lt"/>
              <a:buAutoNum type="arabicPeriod" startAt="3"/>
            </a:pP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importante que guarde esta información </a:t>
            </a:r>
          </a:p>
          <a:p>
            <a:pPr algn="just"/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>
            <a:hlinkClick r:id="rId2" action="ppaction://hlinksldjump"/>
          </p:cNvPr>
          <p:cNvSpPr/>
          <p:nvPr/>
        </p:nvSpPr>
        <p:spPr>
          <a:xfrm>
            <a:off x="11326368" y="3168395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0" y="0"/>
                </a:moveTo>
                <a:lnTo>
                  <a:pt x="0" y="521207"/>
                </a:lnTo>
                <a:lnTo>
                  <a:pt x="521207" y="26060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58278" y="123998"/>
            <a:ext cx="12075439" cy="509102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 DEL TRÁMITE</a:t>
            </a:r>
            <a:endParaRPr lang="en-US" dirty="0"/>
          </a:p>
        </p:txBody>
      </p:sp>
      <p:pic>
        <p:nvPicPr>
          <p:cNvPr id="11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66188" y="6242536"/>
            <a:ext cx="9859617" cy="695739"/>
          </a:xfrm>
          <a:prstGeom prst="rect">
            <a:avLst/>
          </a:prstGeom>
        </p:spPr>
      </p:pic>
      <p:sp>
        <p:nvSpPr>
          <p:cNvPr id="12" name="object 8">
            <a:hlinkClick r:id="rId4" action="ppaction://hlinksldjump"/>
          </p:cNvPr>
          <p:cNvSpPr/>
          <p:nvPr/>
        </p:nvSpPr>
        <p:spPr>
          <a:xfrm>
            <a:off x="58278" y="3156268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521208" y="0"/>
                </a:moveTo>
                <a:lnTo>
                  <a:pt x="0" y="260603"/>
                </a:lnTo>
                <a:lnTo>
                  <a:pt x="521208" y="521207"/>
                </a:lnTo>
                <a:lnTo>
                  <a:pt x="52120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457" y="833385"/>
            <a:ext cx="4663809" cy="53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7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CB7BA-0C26-46E6-BCD0-032B5A5095D5}" type="slidenum">
              <a:rPr lang="en-US" smtClean="0"/>
              <a:t>9</a:t>
            </a:fld>
            <a:endParaRPr lang="en-US"/>
          </a:p>
        </p:txBody>
      </p:sp>
      <p:sp>
        <p:nvSpPr>
          <p:cNvPr id="9" name="Rectángulo 8"/>
          <p:cNvSpPr/>
          <p:nvPr/>
        </p:nvSpPr>
        <p:spPr>
          <a:xfrm>
            <a:off x="894522" y="2819154"/>
            <a:ext cx="4047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“Nuevo Permiso” y “Renovación” se deberá adjuntar la información correspondiente en forma obligatoria cuando la misma esté  marcada con un asterisco (</a:t>
            </a:r>
            <a:r>
              <a:rPr lang="es-MX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lang="es-MX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s-MX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s-MX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190" y="894826"/>
            <a:ext cx="5631615" cy="5199797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58278" y="123998"/>
            <a:ext cx="12075439" cy="509102"/>
          </a:xfrm>
        </p:spPr>
        <p:txBody>
          <a:bodyPr>
            <a:normAutofit/>
          </a:bodyPr>
          <a:lstStyle/>
          <a:p>
            <a:r>
              <a:rPr lang="es-MX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DATOS DEL TRÁMITE – PERSONA JURÍDICA</a:t>
            </a:r>
            <a:endParaRPr lang="en-US" dirty="0"/>
          </a:p>
        </p:txBody>
      </p:sp>
      <p:sp>
        <p:nvSpPr>
          <p:cNvPr id="8" name="object 7">
            <a:hlinkClick r:id="rId3" action="ppaction://hlinksldjump"/>
          </p:cNvPr>
          <p:cNvSpPr/>
          <p:nvPr/>
        </p:nvSpPr>
        <p:spPr>
          <a:xfrm>
            <a:off x="11326368" y="3168395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0" y="0"/>
                </a:moveTo>
                <a:lnTo>
                  <a:pt x="0" y="521207"/>
                </a:lnTo>
                <a:lnTo>
                  <a:pt x="521207" y="260603"/>
                </a:lnTo>
                <a:lnTo>
                  <a:pt x="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hlinkClick r:id="rId4" action="ppaction://hlinksldjump"/>
          </p:cNvPr>
          <p:cNvSpPr/>
          <p:nvPr/>
        </p:nvSpPr>
        <p:spPr>
          <a:xfrm>
            <a:off x="116561" y="3071918"/>
            <a:ext cx="521334" cy="521334"/>
          </a:xfrm>
          <a:custGeom>
            <a:avLst/>
            <a:gdLst/>
            <a:ahLst/>
            <a:cxnLst/>
            <a:rect l="l" t="t" r="r" b="b"/>
            <a:pathLst>
              <a:path w="521334" h="521335">
                <a:moveTo>
                  <a:pt x="521208" y="0"/>
                </a:moveTo>
                <a:lnTo>
                  <a:pt x="0" y="260603"/>
                </a:lnTo>
                <a:lnTo>
                  <a:pt x="521208" y="521207"/>
                </a:lnTo>
                <a:lnTo>
                  <a:pt x="521208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66188" y="6162261"/>
            <a:ext cx="9859617" cy="6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36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598</Words>
  <Application>Microsoft Office PowerPoint</Application>
  <PresentationFormat>Panorámica</PresentationFormat>
  <Paragraphs>92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Tema de Office</vt:lpstr>
      <vt:lpstr>Presentación de PowerPoint</vt:lpstr>
      <vt:lpstr>SOLICITUD DE PERMISO DE CONSERVADOR  DE ELEVADORES</vt:lpstr>
      <vt:lpstr>INSTRUCCIONES GENERALES DE TRÁMITES A DISTANCIA</vt:lpstr>
      <vt:lpstr>SELECCIÓN DEL TRÁMITE</vt:lpstr>
      <vt:lpstr>SELECCIÓN DEL CONCEPTO A PAGAR</vt:lpstr>
      <vt:lpstr>DATOS DEL SOLICITANTE</vt:lpstr>
      <vt:lpstr>ADJUNTAR DOCUMENTACIÓN</vt:lpstr>
      <vt:lpstr>DATOS DEL TRÁMITE</vt:lpstr>
      <vt:lpstr>DATOS DEL TRÁMITE – PERSONA JURÍDICA</vt:lpstr>
      <vt:lpstr>DATOS DEL TRÁMITE – MONOTRIBUTO</vt:lpstr>
      <vt:lpstr>DATOS DEL TRÁMITE – INSTALACIONES NO REGISTRADAS – SOLO PARA RENOVACIÓN </vt:lpstr>
      <vt:lpstr>INICIO DEL TRÁMITE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Mabel Alurralde</dc:creator>
  <cp:lastModifiedBy>Miriam Kohatsu</cp:lastModifiedBy>
  <cp:revision>74</cp:revision>
  <dcterms:created xsi:type="dcterms:W3CDTF">2024-03-12T18:12:06Z</dcterms:created>
  <dcterms:modified xsi:type="dcterms:W3CDTF">2024-03-21T19:15:35Z</dcterms:modified>
</cp:coreProperties>
</file>