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0" r:id="rId8"/>
    <p:sldId id="261" r:id="rId9"/>
    <p:sldId id="262" r:id="rId10"/>
    <p:sldId id="263" r:id="rId11"/>
    <p:sldId id="264" r:id="rId12"/>
    <p:sldId id="265" r:id="rId13"/>
    <p:sldId id="266" r:id="rId14"/>
    <p:sldId id="271" r:id="rId15"/>
    <p:sldId id="272" r:id="rId16"/>
    <p:sldId id="273" r:id="rId17"/>
    <p:sldId id="267" r:id="rId18"/>
    <p:sldId id="274" r:id="rId19"/>
    <p:sldId id="268" r:id="rId2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F3D319-5E4C-D4F7-5A2C-A45515229EBB}" name="Irene Soriano Cereijo" initials="IC" userId="S::irenesoriano@buenosaires.gob.ar::f62dcbaf-c53a-4950-9d88-8fd2f87c885c" providerId="AD"/>
  <p188:author id="{E4725ACF-FD1F-88D8-4A0B-66E1DB870E14}" name="Daniela Casaretto" initials="DC" userId="S::dcasaretto@buenosaires.gob.ar::e9493909-e5d1-4fd6-b5ef-d7d133dc80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D05856-D119-4510-BEF6-B438BD34DF61}" v="4" dt="2024-11-21T15:10:24.938"/>
    <p1510:client id="{B1C74AC6-2D82-4E04-ACD0-3EC4DB0F10A3}" v="14" dt="2024-11-21T01:31:24.28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Ênfas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Estilo Médio 1 - Ênfas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20" autoAdjust="0"/>
    <p:restoredTop sz="94660"/>
  </p:normalViewPr>
  <p:slideViewPr>
    <p:cSldViewPr snapToGrid="0">
      <p:cViewPr varScale="1">
        <p:scale>
          <a:sx n="111" d="100"/>
          <a:sy n="111" d="100"/>
        </p:scale>
        <p:origin x="3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ibelle Cesar do Amaral Brasil" userId="b44f938e-fce4-43d3-9efd-2585f6a81518" providerId="ADAL" clId="{B1C74AC6-2D82-4E04-ACD0-3EC4DB0F10A3}"/>
    <pc:docChg chg="undo custSel addSld delSld modSld sldOrd">
      <pc:chgData name="Cibelle Cesar do Amaral Brasil" userId="b44f938e-fce4-43d3-9efd-2585f6a81518" providerId="ADAL" clId="{B1C74AC6-2D82-4E04-ACD0-3EC4DB0F10A3}" dt="2024-11-21T01:33:50.608" v="316" actId="207"/>
      <pc:docMkLst>
        <pc:docMk/>
      </pc:docMkLst>
      <pc:sldChg chg="addSp delSp modSp mod">
        <pc:chgData name="Cibelle Cesar do Amaral Brasil" userId="b44f938e-fce4-43d3-9efd-2585f6a81518" providerId="ADAL" clId="{B1C74AC6-2D82-4E04-ACD0-3EC4DB0F10A3}" dt="2024-11-21T01:27:12.636" v="109" actId="14100"/>
        <pc:sldMkLst>
          <pc:docMk/>
          <pc:sldMk cId="1721464639" sldId="265"/>
        </pc:sldMkLst>
        <pc:spChg chg="mod">
          <ac:chgData name="Cibelle Cesar do Amaral Brasil" userId="b44f938e-fce4-43d3-9efd-2585f6a81518" providerId="ADAL" clId="{B1C74AC6-2D82-4E04-ACD0-3EC4DB0F10A3}" dt="2024-11-21T01:18:43.420" v="26" actId="790"/>
          <ac:spMkLst>
            <pc:docMk/>
            <pc:sldMk cId="1721464639" sldId="265"/>
            <ac:spMk id="5" creationId="{B9AF4DE5-70D8-B9E8-0FD6-646E83CD6A19}"/>
          </ac:spMkLst>
        </pc:spChg>
        <pc:spChg chg="add mod">
          <ac:chgData name="Cibelle Cesar do Amaral Brasil" userId="b44f938e-fce4-43d3-9efd-2585f6a81518" providerId="ADAL" clId="{B1C74AC6-2D82-4E04-ACD0-3EC4DB0F10A3}" dt="2024-11-21T01:27:01.781" v="104"/>
          <ac:spMkLst>
            <pc:docMk/>
            <pc:sldMk cId="1721464639" sldId="265"/>
            <ac:spMk id="11" creationId="{D4235FE0-2853-C270-4E07-F5BDF3308371}"/>
          </ac:spMkLst>
        </pc:spChg>
        <pc:spChg chg="add mod">
          <ac:chgData name="Cibelle Cesar do Amaral Brasil" userId="b44f938e-fce4-43d3-9efd-2585f6a81518" providerId="ADAL" clId="{B1C74AC6-2D82-4E04-ACD0-3EC4DB0F10A3}" dt="2024-11-21T01:27:12.636" v="109" actId="14100"/>
          <ac:spMkLst>
            <pc:docMk/>
            <pc:sldMk cId="1721464639" sldId="265"/>
            <ac:spMk id="16" creationId="{2034EDC7-6822-20AD-25E5-04F7CAE3A6DE}"/>
          </ac:spMkLst>
        </pc:spChg>
        <pc:grpChg chg="del mod">
          <ac:chgData name="Cibelle Cesar do Amaral Brasil" userId="b44f938e-fce4-43d3-9efd-2585f6a81518" providerId="ADAL" clId="{B1C74AC6-2D82-4E04-ACD0-3EC4DB0F10A3}" dt="2024-11-21T01:18:21.746" v="16" actId="478"/>
          <ac:grpSpMkLst>
            <pc:docMk/>
            <pc:sldMk cId="1721464639" sldId="265"/>
            <ac:grpSpMk id="9" creationId="{7A39CD29-D99A-6199-F029-D7C4BB917B53}"/>
          </ac:grpSpMkLst>
        </pc:grpChg>
        <pc:grpChg chg="add mod">
          <ac:chgData name="Cibelle Cesar do Amaral Brasil" userId="b44f938e-fce4-43d3-9efd-2585f6a81518" providerId="ADAL" clId="{B1C74AC6-2D82-4E04-ACD0-3EC4DB0F10A3}" dt="2024-11-21T01:25:29.013" v="64" actId="164"/>
          <ac:grpSpMkLst>
            <pc:docMk/>
            <pc:sldMk cId="1721464639" sldId="265"/>
            <ac:grpSpMk id="14" creationId="{0EB9FFDD-7D7D-BCAA-AD6A-A4EB2396EA53}"/>
          </ac:grpSpMkLst>
        </pc:grpChg>
        <pc:picChg chg="mod">
          <ac:chgData name="Cibelle Cesar do Amaral Brasil" userId="b44f938e-fce4-43d3-9efd-2585f6a81518" providerId="ADAL" clId="{B1C74AC6-2D82-4E04-ACD0-3EC4DB0F10A3}" dt="2024-11-21T01:22:27.652" v="34" actId="1076"/>
          <ac:picMkLst>
            <pc:docMk/>
            <pc:sldMk cId="1721464639" sldId="265"/>
            <ac:picMk id="4" creationId="{1FE318C4-50DC-BBAF-CF98-9E4A776E1310}"/>
          </ac:picMkLst>
        </pc:picChg>
        <pc:picChg chg="add mod">
          <ac:chgData name="Cibelle Cesar do Amaral Brasil" userId="b44f938e-fce4-43d3-9efd-2585f6a81518" providerId="ADAL" clId="{B1C74AC6-2D82-4E04-ACD0-3EC4DB0F10A3}" dt="2024-11-21T01:25:29.013" v="64" actId="164"/>
          <ac:picMkLst>
            <pc:docMk/>
            <pc:sldMk cId="1721464639" sldId="265"/>
            <ac:picMk id="13" creationId="{67EDBC27-A217-9193-4BA1-51AF3175AE38}"/>
          </ac:picMkLst>
        </pc:picChg>
      </pc:sldChg>
      <pc:sldChg chg="addSp delSp modSp mod">
        <pc:chgData name="Cibelle Cesar do Amaral Brasil" userId="b44f938e-fce4-43d3-9efd-2585f6a81518" providerId="ADAL" clId="{B1C74AC6-2D82-4E04-ACD0-3EC4DB0F10A3}" dt="2024-11-21T01:33:50.608" v="316" actId="207"/>
        <pc:sldMkLst>
          <pc:docMk/>
          <pc:sldMk cId="751081290" sldId="266"/>
        </pc:sldMkLst>
        <pc:spChg chg="add mod">
          <ac:chgData name="Cibelle Cesar do Amaral Brasil" userId="b44f938e-fce4-43d3-9efd-2585f6a81518" providerId="ADAL" clId="{B1C74AC6-2D82-4E04-ACD0-3EC4DB0F10A3}" dt="2024-11-21T01:18:50.324" v="28"/>
          <ac:spMkLst>
            <pc:docMk/>
            <pc:sldMk cId="751081290" sldId="266"/>
            <ac:spMk id="5" creationId="{626A2D93-4181-BBB6-6E59-53A4A7B4297F}"/>
          </ac:spMkLst>
        </pc:spChg>
        <pc:spChg chg="del">
          <ac:chgData name="Cibelle Cesar do Amaral Brasil" userId="b44f938e-fce4-43d3-9efd-2585f6a81518" providerId="ADAL" clId="{B1C74AC6-2D82-4E04-ACD0-3EC4DB0F10A3}" dt="2024-11-21T01:16:44.086" v="9" actId="478"/>
          <ac:spMkLst>
            <pc:docMk/>
            <pc:sldMk cId="751081290" sldId="266"/>
            <ac:spMk id="5" creationId="{B9AF4DE5-70D8-B9E8-0FD6-646E83CD6A19}"/>
          </ac:spMkLst>
        </pc:spChg>
        <pc:spChg chg="add del mod">
          <ac:chgData name="Cibelle Cesar do Amaral Brasil" userId="b44f938e-fce4-43d3-9efd-2585f6a81518" providerId="ADAL" clId="{B1C74AC6-2D82-4E04-ACD0-3EC4DB0F10A3}" dt="2024-11-21T01:18:49.915" v="27" actId="478"/>
          <ac:spMkLst>
            <pc:docMk/>
            <pc:sldMk cId="751081290" sldId="266"/>
            <ac:spMk id="7" creationId="{0F732E59-3428-795A-6F38-0D53B5F16591}"/>
          </ac:spMkLst>
        </pc:spChg>
        <pc:spChg chg="add mod">
          <ac:chgData name="Cibelle Cesar do Amaral Brasil" userId="b44f938e-fce4-43d3-9efd-2585f6a81518" providerId="ADAL" clId="{B1C74AC6-2D82-4E04-ACD0-3EC4DB0F10A3}" dt="2024-11-21T01:33:43.219" v="315" actId="1076"/>
          <ac:spMkLst>
            <pc:docMk/>
            <pc:sldMk cId="751081290" sldId="266"/>
            <ac:spMk id="9" creationId="{4D21C382-4461-304E-33AC-FF5D0EF8F565}"/>
          </ac:spMkLst>
        </pc:spChg>
        <pc:grpChg chg="del">
          <ac:chgData name="Cibelle Cesar do Amaral Brasil" userId="b44f938e-fce4-43d3-9efd-2585f6a81518" providerId="ADAL" clId="{B1C74AC6-2D82-4E04-ACD0-3EC4DB0F10A3}" dt="2024-11-21T01:18:54.374" v="29" actId="478"/>
          <ac:grpSpMkLst>
            <pc:docMk/>
            <pc:sldMk cId="751081290" sldId="266"/>
            <ac:grpSpMk id="6" creationId="{09D2FDC3-4371-3811-02E2-C7D2D970B1CC}"/>
          </ac:grpSpMkLst>
        </pc:grpChg>
        <pc:graphicFrameChg chg="add mod modGraphic">
          <ac:chgData name="Cibelle Cesar do Amaral Brasil" userId="b44f938e-fce4-43d3-9efd-2585f6a81518" providerId="ADAL" clId="{B1C74AC6-2D82-4E04-ACD0-3EC4DB0F10A3}" dt="2024-11-21T01:33:50.608" v="316" actId="207"/>
          <ac:graphicFrameMkLst>
            <pc:docMk/>
            <pc:sldMk cId="751081290" sldId="266"/>
            <ac:graphicFrameMk id="10" creationId="{66295697-DF58-1C84-9BAE-E6DD3CF25B3D}"/>
          </ac:graphicFrameMkLst>
        </pc:graphicFrameChg>
      </pc:sldChg>
      <pc:sldChg chg="modSp mod">
        <pc:chgData name="Cibelle Cesar do Amaral Brasil" userId="b44f938e-fce4-43d3-9efd-2585f6a81518" providerId="ADAL" clId="{B1C74AC6-2D82-4E04-ACD0-3EC4DB0F10A3}" dt="2024-11-21T01:14:06.662" v="0" actId="14100"/>
        <pc:sldMkLst>
          <pc:docMk/>
          <pc:sldMk cId="3643874146" sldId="267"/>
        </pc:sldMkLst>
        <pc:spChg chg="mod">
          <ac:chgData name="Cibelle Cesar do Amaral Brasil" userId="b44f938e-fce4-43d3-9efd-2585f6a81518" providerId="ADAL" clId="{B1C74AC6-2D82-4E04-ACD0-3EC4DB0F10A3}" dt="2024-11-21T01:14:06.662" v="0" actId="14100"/>
          <ac:spMkLst>
            <pc:docMk/>
            <pc:sldMk cId="3643874146" sldId="267"/>
            <ac:spMk id="7" creationId="{76CBFA9E-12A4-EBF9-7251-3FA7E24AC5AC}"/>
          </ac:spMkLst>
        </pc:spChg>
      </pc:sldChg>
      <pc:sldChg chg="add del ord">
        <pc:chgData name="Cibelle Cesar do Amaral Brasil" userId="b44f938e-fce4-43d3-9efd-2585f6a81518" providerId="ADAL" clId="{B1C74AC6-2D82-4E04-ACD0-3EC4DB0F10A3}" dt="2024-11-21T01:32:39.554" v="298" actId="47"/>
        <pc:sldMkLst>
          <pc:docMk/>
          <pc:sldMk cId="3555311310" sldId="269"/>
        </pc:sldMkLst>
      </pc:sldChg>
      <pc:sldChg chg="addSp delSp add del mod">
        <pc:chgData name="Cibelle Cesar do Amaral Brasil" userId="b44f938e-fce4-43d3-9efd-2585f6a81518" providerId="ADAL" clId="{B1C74AC6-2D82-4E04-ACD0-3EC4DB0F10A3}" dt="2024-11-21T01:32:40.938" v="299" actId="47"/>
        <pc:sldMkLst>
          <pc:docMk/>
          <pc:sldMk cId="1311990943" sldId="270"/>
        </pc:sldMkLst>
        <pc:grpChg chg="add del">
          <ac:chgData name="Cibelle Cesar do Amaral Brasil" userId="b44f938e-fce4-43d3-9efd-2585f6a81518" providerId="ADAL" clId="{B1C74AC6-2D82-4E04-ACD0-3EC4DB0F10A3}" dt="2024-11-21T01:25:42.893" v="66" actId="478"/>
          <ac:grpSpMkLst>
            <pc:docMk/>
            <pc:sldMk cId="1311990943" sldId="270"/>
            <ac:grpSpMk id="6" creationId="{76F8D058-CB97-3790-8DCB-9E48AA1FF901}"/>
          </ac:grpSpMkLst>
        </pc:grpChg>
      </pc:sldChg>
      <pc:sldChg chg="addSp delSp modSp add mod">
        <pc:chgData name="Cibelle Cesar do Amaral Brasil" userId="b44f938e-fce4-43d3-9efd-2585f6a81518" providerId="ADAL" clId="{B1C74AC6-2D82-4E04-ACD0-3EC4DB0F10A3}" dt="2024-11-21T01:29:35.726" v="237" actId="255"/>
        <pc:sldMkLst>
          <pc:docMk/>
          <pc:sldMk cId="2010745185" sldId="271"/>
        </pc:sldMkLst>
        <pc:spChg chg="add mod">
          <ac:chgData name="Cibelle Cesar do Amaral Brasil" userId="b44f938e-fce4-43d3-9efd-2585f6a81518" providerId="ADAL" clId="{B1C74AC6-2D82-4E04-ACD0-3EC4DB0F10A3}" dt="2024-11-21T01:29:35.726" v="237" actId="255"/>
          <ac:spMkLst>
            <pc:docMk/>
            <pc:sldMk cId="2010745185" sldId="271"/>
            <ac:spMk id="3" creationId="{247F85C5-D3D4-A2BC-4ABD-50764B257247}"/>
          </ac:spMkLst>
        </pc:spChg>
        <pc:spChg chg="mod">
          <ac:chgData name="Cibelle Cesar do Amaral Brasil" userId="b44f938e-fce4-43d3-9efd-2585f6a81518" providerId="ADAL" clId="{B1C74AC6-2D82-4E04-ACD0-3EC4DB0F10A3}" dt="2024-11-21T01:29:08.874" v="233" actId="1076"/>
          <ac:spMkLst>
            <pc:docMk/>
            <pc:sldMk cId="2010745185" sldId="271"/>
            <ac:spMk id="9" creationId="{CEC4A5E7-1C81-6FFE-439F-45B06086BF86}"/>
          </ac:spMkLst>
        </pc:spChg>
        <pc:graphicFrameChg chg="del">
          <ac:chgData name="Cibelle Cesar do Amaral Brasil" userId="b44f938e-fce4-43d3-9efd-2585f6a81518" providerId="ADAL" clId="{B1C74AC6-2D82-4E04-ACD0-3EC4DB0F10A3}" dt="2024-11-21T01:28:30.603" v="139" actId="478"/>
          <ac:graphicFrameMkLst>
            <pc:docMk/>
            <pc:sldMk cId="2010745185" sldId="271"/>
            <ac:graphicFrameMk id="10" creationId="{67184C09-0BD5-E1C7-23FE-944DFBCE8D81}"/>
          </ac:graphicFrameMkLst>
        </pc:graphicFrameChg>
      </pc:sldChg>
      <pc:sldChg chg="modSp add mod">
        <pc:chgData name="Cibelle Cesar do Amaral Brasil" userId="b44f938e-fce4-43d3-9efd-2585f6a81518" providerId="ADAL" clId="{B1C74AC6-2D82-4E04-ACD0-3EC4DB0F10A3}" dt="2024-11-21T01:30:37.271" v="266" actId="20577"/>
        <pc:sldMkLst>
          <pc:docMk/>
          <pc:sldMk cId="4186762725" sldId="272"/>
        </pc:sldMkLst>
        <pc:spChg chg="mod">
          <ac:chgData name="Cibelle Cesar do Amaral Brasil" userId="b44f938e-fce4-43d3-9efd-2585f6a81518" providerId="ADAL" clId="{B1C74AC6-2D82-4E04-ACD0-3EC4DB0F10A3}" dt="2024-11-21T01:30:37.271" v="266" actId="20577"/>
          <ac:spMkLst>
            <pc:docMk/>
            <pc:sldMk cId="4186762725" sldId="272"/>
            <ac:spMk id="3" creationId="{DCB7F36A-9DB0-3B82-E547-DC2285834648}"/>
          </ac:spMkLst>
        </pc:spChg>
        <pc:spChg chg="mod">
          <ac:chgData name="Cibelle Cesar do Amaral Brasil" userId="b44f938e-fce4-43d3-9efd-2585f6a81518" providerId="ADAL" clId="{B1C74AC6-2D82-4E04-ACD0-3EC4DB0F10A3}" dt="2024-11-21T01:29:54.354" v="257" actId="20577"/>
          <ac:spMkLst>
            <pc:docMk/>
            <pc:sldMk cId="4186762725" sldId="272"/>
            <ac:spMk id="9" creationId="{BB8CA5D6-97F8-89FE-D7CA-ED895298C1F0}"/>
          </ac:spMkLst>
        </pc:spChg>
      </pc:sldChg>
      <pc:sldChg chg="addSp delSp modSp add mod">
        <pc:chgData name="Cibelle Cesar do Amaral Brasil" userId="b44f938e-fce4-43d3-9efd-2585f6a81518" providerId="ADAL" clId="{B1C74AC6-2D82-4E04-ACD0-3EC4DB0F10A3}" dt="2024-11-21T01:32:34.825" v="297"/>
        <pc:sldMkLst>
          <pc:docMk/>
          <pc:sldMk cId="1192686739" sldId="273"/>
        </pc:sldMkLst>
        <pc:spChg chg="add del mod">
          <ac:chgData name="Cibelle Cesar do Amaral Brasil" userId="b44f938e-fce4-43d3-9efd-2585f6a81518" providerId="ADAL" clId="{B1C74AC6-2D82-4E04-ACD0-3EC4DB0F10A3}" dt="2024-11-21T01:31:17.392" v="276" actId="20577"/>
          <ac:spMkLst>
            <pc:docMk/>
            <pc:sldMk cId="1192686739" sldId="273"/>
            <ac:spMk id="3" creationId="{40BBE2F3-7B81-2A69-55B7-2D5B4FFF0743}"/>
          </ac:spMkLst>
        </pc:spChg>
        <pc:spChg chg="add mod">
          <ac:chgData name="Cibelle Cesar do Amaral Brasil" userId="b44f938e-fce4-43d3-9efd-2585f6a81518" providerId="ADAL" clId="{B1C74AC6-2D82-4E04-ACD0-3EC4DB0F10A3}" dt="2024-11-21T01:30:57.122" v="269"/>
          <ac:spMkLst>
            <pc:docMk/>
            <pc:sldMk cId="1192686739" sldId="273"/>
            <ac:spMk id="6" creationId="{38A2B8B8-9F4D-7A84-2D52-0F3AF40D9DD6}"/>
          </ac:spMkLst>
        </pc:spChg>
        <pc:spChg chg="mod">
          <ac:chgData name="Cibelle Cesar do Amaral Brasil" userId="b44f938e-fce4-43d3-9efd-2585f6a81518" providerId="ADAL" clId="{B1C74AC6-2D82-4E04-ACD0-3EC4DB0F10A3}" dt="2024-11-21T01:32:34.825" v="297"/>
          <ac:spMkLst>
            <pc:docMk/>
            <pc:sldMk cId="1192686739" sldId="273"/>
            <ac:spMk id="9" creationId="{42BDAF4A-F529-9031-74FF-CD12664305A2}"/>
          </ac:spMkLst>
        </pc:spChg>
        <pc:spChg chg="add mod">
          <ac:chgData name="Cibelle Cesar do Amaral Brasil" userId="b44f938e-fce4-43d3-9efd-2585f6a81518" providerId="ADAL" clId="{B1C74AC6-2D82-4E04-ACD0-3EC4DB0F10A3}" dt="2024-11-21T01:31:01.434" v="272"/>
          <ac:spMkLst>
            <pc:docMk/>
            <pc:sldMk cId="1192686739" sldId="273"/>
            <ac:spMk id="10" creationId="{110D3AA7-BECC-01DE-3FFA-8CEB337DC9F8}"/>
          </ac:spMkLst>
        </pc:spChg>
        <pc:graphicFrameChg chg="add mod">
          <ac:chgData name="Cibelle Cesar do Amaral Brasil" userId="b44f938e-fce4-43d3-9efd-2585f6a81518" providerId="ADAL" clId="{B1C74AC6-2D82-4E04-ACD0-3EC4DB0F10A3}" dt="2024-11-21T01:30:56.017" v="268"/>
          <ac:graphicFrameMkLst>
            <pc:docMk/>
            <pc:sldMk cId="1192686739" sldId="273"/>
            <ac:graphicFrameMk id="2" creationId="{8B0409CD-5EF5-3BB2-B743-A283F1B9076E}"/>
          </ac:graphicFrameMkLst>
        </pc:graphicFrameChg>
        <pc:graphicFrameChg chg="add mod">
          <ac:chgData name="Cibelle Cesar do Amaral Brasil" userId="b44f938e-fce4-43d3-9efd-2585f6a81518" providerId="ADAL" clId="{B1C74AC6-2D82-4E04-ACD0-3EC4DB0F10A3}" dt="2024-11-21T01:31:00.330" v="271"/>
          <ac:graphicFrameMkLst>
            <pc:docMk/>
            <pc:sldMk cId="1192686739" sldId="273"/>
            <ac:graphicFrameMk id="7" creationId="{C06B2634-2E70-736E-87D0-994A92841B53}"/>
          </ac:graphicFrameMkLst>
        </pc:graphicFrameChg>
        <pc:graphicFrameChg chg="add mod modGraphic">
          <ac:chgData name="Cibelle Cesar do Amaral Brasil" userId="b44f938e-fce4-43d3-9efd-2585f6a81518" providerId="ADAL" clId="{B1C74AC6-2D82-4E04-ACD0-3EC4DB0F10A3}" dt="2024-11-21T01:32:15.974" v="292" actId="14100"/>
          <ac:graphicFrameMkLst>
            <pc:docMk/>
            <pc:sldMk cId="1192686739" sldId="273"/>
            <ac:graphicFrameMk id="11" creationId="{5BF9138B-8AA4-B3BA-C96A-849865CD7ECD}"/>
          </ac:graphicFrameMkLst>
        </pc:graphicFrameChg>
      </pc:sldChg>
    </pc:docChg>
  </pc:docChgLst>
  <pc:docChgLst>
    <pc:chgData name="Cibelle Cesar do Amaral Brasil" userId="b44f938e-fce4-43d3-9efd-2585f6a81518" providerId="ADAL" clId="{8CD05856-D119-4510-BEF6-B438BD34DF61}"/>
    <pc:docChg chg="undo custSel addSld delSld modSld">
      <pc:chgData name="Cibelle Cesar do Amaral Brasil" userId="b44f938e-fce4-43d3-9efd-2585f6a81518" providerId="ADAL" clId="{8CD05856-D119-4510-BEF6-B438BD34DF61}" dt="2024-11-21T15:22:55.408" v="494" actId="20577"/>
      <pc:docMkLst>
        <pc:docMk/>
      </pc:docMkLst>
      <pc:sldChg chg="addSp delSp modSp mod">
        <pc:chgData name="Cibelle Cesar do Amaral Brasil" userId="b44f938e-fce4-43d3-9efd-2585f6a81518" providerId="ADAL" clId="{8CD05856-D119-4510-BEF6-B438BD34DF61}" dt="2024-11-21T15:13:47.415" v="450" actId="20577"/>
        <pc:sldMkLst>
          <pc:docMk/>
          <pc:sldMk cId="2768935829" sldId="258"/>
        </pc:sldMkLst>
        <pc:graphicFrameChg chg="mod modGraphic">
          <ac:chgData name="Cibelle Cesar do Amaral Brasil" userId="b44f938e-fce4-43d3-9efd-2585f6a81518" providerId="ADAL" clId="{8CD05856-D119-4510-BEF6-B438BD34DF61}" dt="2024-11-21T15:13:47.415" v="450" actId="20577"/>
          <ac:graphicFrameMkLst>
            <pc:docMk/>
            <pc:sldMk cId="2768935829" sldId="258"/>
            <ac:graphicFrameMk id="2" creationId="{45A68E71-A962-71EB-5201-D09A480F4593}"/>
          </ac:graphicFrameMkLst>
        </pc:graphicFrameChg>
        <pc:picChg chg="del">
          <ac:chgData name="Cibelle Cesar do Amaral Brasil" userId="b44f938e-fce4-43d3-9efd-2585f6a81518" providerId="ADAL" clId="{8CD05856-D119-4510-BEF6-B438BD34DF61}" dt="2024-11-21T15:10:10.497" v="434" actId="478"/>
          <ac:picMkLst>
            <pc:docMk/>
            <pc:sldMk cId="2768935829" sldId="258"/>
            <ac:picMk id="8" creationId="{AE3D99FE-E7A1-873C-43E7-1143B68EFE64}"/>
          </ac:picMkLst>
        </pc:picChg>
        <pc:picChg chg="add mod">
          <ac:chgData name="Cibelle Cesar do Amaral Brasil" userId="b44f938e-fce4-43d3-9efd-2585f6a81518" providerId="ADAL" clId="{8CD05856-D119-4510-BEF6-B438BD34DF61}" dt="2024-11-21T15:10:27.161" v="439" actId="1076"/>
          <ac:picMkLst>
            <pc:docMk/>
            <pc:sldMk cId="2768935829" sldId="258"/>
            <ac:picMk id="9" creationId="{D47E7539-A22A-45BB-F0B2-B24CB19CB700}"/>
          </ac:picMkLst>
        </pc:picChg>
      </pc:sldChg>
      <pc:sldChg chg="delSp modSp mod">
        <pc:chgData name="Cibelle Cesar do Amaral Brasil" userId="b44f938e-fce4-43d3-9efd-2585f6a81518" providerId="ADAL" clId="{8CD05856-D119-4510-BEF6-B438BD34DF61}" dt="2024-11-21T15:10:52.863" v="446" actId="1076"/>
        <pc:sldMkLst>
          <pc:docMk/>
          <pc:sldMk cId="2005859382" sldId="259"/>
        </pc:sldMkLst>
        <pc:spChg chg="mod">
          <ac:chgData name="Cibelle Cesar do Amaral Brasil" userId="b44f938e-fce4-43d3-9efd-2585f6a81518" providerId="ADAL" clId="{8CD05856-D119-4510-BEF6-B438BD34DF61}" dt="2024-11-21T15:10:52.863" v="446" actId="1076"/>
          <ac:spMkLst>
            <pc:docMk/>
            <pc:sldMk cId="2005859382" sldId="259"/>
            <ac:spMk id="16" creationId="{A930181C-ECEC-3455-D38D-D083ADE256B6}"/>
          </ac:spMkLst>
        </pc:spChg>
        <pc:graphicFrameChg chg="mod modGraphic">
          <ac:chgData name="Cibelle Cesar do Amaral Brasil" userId="b44f938e-fce4-43d3-9efd-2585f6a81518" providerId="ADAL" clId="{8CD05856-D119-4510-BEF6-B438BD34DF61}" dt="2024-11-21T15:10:38.995" v="440" actId="2165"/>
          <ac:graphicFrameMkLst>
            <pc:docMk/>
            <pc:sldMk cId="2005859382" sldId="259"/>
            <ac:graphicFrameMk id="2" creationId="{45A68E71-A962-71EB-5201-D09A480F4593}"/>
          </ac:graphicFrameMkLst>
        </pc:graphicFrameChg>
        <pc:picChg chg="del mod">
          <ac:chgData name="Cibelle Cesar do Amaral Brasil" userId="b44f938e-fce4-43d3-9efd-2585f6a81518" providerId="ADAL" clId="{8CD05856-D119-4510-BEF6-B438BD34DF61}" dt="2024-11-21T15:10:41.328" v="441" actId="478"/>
          <ac:picMkLst>
            <pc:docMk/>
            <pc:sldMk cId="2005859382" sldId="259"/>
            <ac:picMk id="3" creationId="{5103CA84-AB31-C0D8-3BB1-94195EC3F1F7}"/>
          </ac:picMkLst>
        </pc:picChg>
        <pc:picChg chg="mod">
          <ac:chgData name="Cibelle Cesar do Amaral Brasil" userId="b44f938e-fce4-43d3-9efd-2585f6a81518" providerId="ADAL" clId="{8CD05856-D119-4510-BEF6-B438BD34DF61}" dt="2024-11-21T15:10:48.893" v="444" actId="1076"/>
          <ac:picMkLst>
            <pc:docMk/>
            <pc:sldMk cId="2005859382" sldId="259"/>
            <ac:picMk id="6" creationId="{075877D7-B341-16CE-4A99-9C2FBBFFEA57}"/>
          </ac:picMkLst>
        </pc:picChg>
        <pc:picChg chg="mod">
          <ac:chgData name="Cibelle Cesar do Amaral Brasil" userId="b44f938e-fce4-43d3-9efd-2585f6a81518" providerId="ADAL" clId="{8CD05856-D119-4510-BEF6-B438BD34DF61}" dt="2024-11-21T15:10:47.741" v="443" actId="1076"/>
          <ac:picMkLst>
            <pc:docMk/>
            <pc:sldMk cId="2005859382" sldId="259"/>
            <ac:picMk id="11" creationId="{9F0DCB86-B1A7-E3E5-895A-B8F8D269AA1C}"/>
          </ac:picMkLst>
        </pc:picChg>
        <pc:picChg chg="mod">
          <ac:chgData name="Cibelle Cesar do Amaral Brasil" userId="b44f938e-fce4-43d3-9efd-2585f6a81518" providerId="ADAL" clId="{8CD05856-D119-4510-BEF6-B438BD34DF61}" dt="2024-11-21T15:10:45.710" v="442" actId="1076"/>
          <ac:picMkLst>
            <pc:docMk/>
            <pc:sldMk cId="2005859382" sldId="259"/>
            <ac:picMk id="13" creationId="{61BCD9A2-ADC9-8340-CBC5-AA008F4248F0}"/>
          </ac:picMkLst>
        </pc:picChg>
      </pc:sldChg>
      <pc:sldChg chg="modSp mod">
        <pc:chgData name="Cibelle Cesar do Amaral Brasil" userId="b44f938e-fce4-43d3-9efd-2585f6a81518" providerId="ADAL" clId="{8CD05856-D119-4510-BEF6-B438BD34DF61}" dt="2024-11-21T15:16:11.038" v="452" actId="1076"/>
        <pc:sldMkLst>
          <pc:docMk/>
          <pc:sldMk cId="4193193343" sldId="260"/>
        </pc:sldMkLst>
        <pc:spChg chg="mod">
          <ac:chgData name="Cibelle Cesar do Amaral Brasil" userId="b44f938e-fce4-43d3-9efd-2585f6a81518" providerId="ADAL" clId="{8CD05856-D119-4510-BEF6-B438BD34DF61}" dt="2024-11-21T15:16:11.038" v="452" actId="1076"/>
          <ac:spMkLst>
            <pc:docMk/>
            <pc:sldMk cId="4193193343" sldId="260"/>
            <ac:spMk id="7" creationId="{76CBFA9E-12A4-EBF9-7251-3FA7E24AC5AC}"/>
          </ac:spMkLst>
        </pc:spChg>
      </pc:sldChg>
      <pc:sldChg chg="modSp mod">
        <pc:chgData name="Cibelle Cesar do Amaral Brasil" userId="b44f938e-fce4-43d3-9efd-2585f6a81518" providerId="ADAL" clId="{8CD05856-D119-4510-BEF6-B438BD34DF61}" dt="2024-11-21T15:22:55.408" v="494" actId="20577"/>
        <pc:sldMkLst>
          <pc:docMk/>
          <pc:sldMk cId="3445008180" sldId="261"/>
        </pc:sldMkLst>
        <pc:spChg chg="mod">
          <ac:chgData name="Cibelle Cesar do Amaral Brasil" userId="b44f938e-fce4-43d3-9efd-2585f6a81518" providerId="ADAL" clId="{8CD05856-D119-4510-BEF6-B438BD34DF61}" dt="2024-11-21T15:22:55.408" v="494" actId="20577"/>
          <ac:spMkLst>
            <pc:docMk/>
            <pc:sldMk cId="3445008180" sldId="261"/>
            <ac:spMk id="7" creationId="{76CBFA9E-12A4-EBF9-7251-3FA7E24AC5AC}"/>
          </ac:spMkLst>
        </pc:spChg>
      </pc:sldChg>
      <pc:sldChg chg="addSp modSp mod">
        <pc:chgData name="Cibelle Cesar do Amaral Brasil" userId="b44f938e-fce4-43d3-9efd-2585f6a81518" providerId="ADAL" clId="{8CD05856-D119-4510-BEF6-B438BD34DF61}" dt="2024-11-21T13:29:57.746" v="242" actId="20577"/>
        <pc:sldMkLst>
          <pc:docMk/>
          <pc:sldMk cId="3643874146" sldId="267"/>
        </pc:sldMkLst>
        <pc:spChg chg="add mod">
          <ac:chgData name="Cibelle Cesar do Amaral Brasil" userId="b44f938e-fce4-43d3-9efd-2585f6a81518" providerId="ADAL" clId="{8CD05856-D119-4510-BEF6-B438BD34DF61}" dt="2024-11-21T13:29:57.746" v="242" actId="20577"/>
          <ac:spMkLst>
            <pc:docMk/>
            <pc:sldMk cId="3643874146" sldId="267"/>
            <ac:spMk id="3" creationId="{66A40FBD-C73F-227B-CFF4-BC1823365A37}"/>
          </ac:spMkLst>
        </pc:spChg>
        <pc:spChg chg="mod">
          <ac:chgData name="Cibelle Cesar do Amaral Brasil" userId="b44f938e-fce4-43d3-9efd-2585f6a81518" providerId="ADAL" clId="{8CD05856-D119-4510-BEF6-B438BD34DF61}" dt="2024-11-21T13:29:52.624" v="237" actId="20577"/>
          <ac:spMkLst>
            <pc:docMk/>
            <pc:sldMk cId="3643874146" sldId="267"/>
            <ac:spMk id="5" creationId="{B9AF4DE5-70D8-B9E8-0FD6-646E83CD6A19}"/>
          </ac:spMkLst>
        </pc:spChg>
        <pc:spChg chg="mod">
          <ac:chgData name="Cibelle Cesar do Amaral Brasil" userId="b44f938e-fce4-43d3-9efd-2585f6a81518" providerId="ADAL" clId="{8CD05856-D119-4510-BEF6-B438BD34DF61}" dt="2024-11-21T13:25:56.304" v="64" actId="1076"/>
          <ac:spMkLst>
            <pc:docMk/>
            <pc:sldMk cId="3643874146" sldId="267"/>
            <ac:spMk id="7" creationId="{76CBFA9E-12A4-EBF9-7251-3FA7E24AC5AC}"/>
          </ac:spMkLst>
        </pc:spChg>
      </pc:sldChg>
      <pc:sldChg chg="modSp mod">
        <pc:chgData name="Cibelle Cesar do Amaral Brasil" userId="b44f938e-fce4-43d3-9efd-2585f6a81518" providerId="ADAL" clId="{8CD05856-D119-4510-BEF6-B438BD34DF61}" dt="2024-11-21T13:31:02.749" v="243" actId="20577"/>
        <pc:sldMkLst>
          <pc:docMk/>
          <pc:sldMk cId="2010745185" sldId="271"/>
        </pc:sldMkLst>
        <pc:spChg chg="mod">
          <ac:chgData name="Cibelle Cesar do Amaral Brasil" userId="b44f938e-fce4-43d3-9efd-2585f6a81518" providerId="ADAL" clId="{8CD05856-D119-4510-BEF6-B438BD34DF61}" dt="2024-11-21T13:31:02.749" v="243" actId="20577"/>
          <ac:spMkLst>
            <pc:docMk/>
            <pc:sldMk cId="2010745185" sldId="271"/>
            <ac:spMk id="9" creationId="{CEC4A5E7-1C81-6FFE-439F-45B06086BF86}"/>
          </ac:spMkLst>
        </pc:spChg>
      </pc:sldChg>
      <pc:sldChg chg="modSp mod">
        <pc:chgData name="Cibelle Cesar do Amaral Brasil" userId="b44f938e-fce4-43d3-9efd-2585f6a81518" providerId="ADAL" clId="{8CD05856-D119-4510-BEF6-B438BD34DF61}" dt="2024-11-21T13:32:21.340" v="244" actId="6549"/>
        <pc:sldMkLst>
          <pc:docMk/>
          <pc:sldMk cId="1192686739" sldId="273"/>
        </pc:sldMkLst>
        <pc:spChg chg="mod">
          <ac:chgData name="Cibelle Cesar do Amaral Brasil" userId="b44f938e-fce4-43d3-9efd-2585f6a81518" providerId="ADAL" clId="{8CD05856-D119-4510-BEF6-B438BD34DF61}" dt="2024-11-21T13:32:21.340" v="244" actId="6549"/>
          <ac:spMkLst>
            <pc:docMk/>
            <pc:sldMk cId="1192686739" sldId="273"/>
            <ac:spMk id="9" creationId="{42BDAF4A-F529-9031-74FF-CD12664305A2}"/>
          </ac:spMkLst>
        </pc:spChg>
      </pc:sldChg>
      <pc:sldChg chg="modSp add mod">
        <pc:chgData name="Cibelle Cesar do Amaral Brasil" userId="b44f938e-fce4-43d3-9efd-2585f6a81518" providerId="ADAL" clId="{8CD05856-D119-4510-BEF6-B438BD34DF61}" dt="2024-11-21T13:29:35.272" v="218" actId="6549"/>
        <pc:sldMkLst>
          <pc:docMk/>
          <pc:sldMk cId="118333227" sldId="274"/>
        </pc:sldMkLst>
        <pc:spChg chg="mod">
          <ac:chgData name="Cibelle Cesar do Amaral Brasil" userId="b44f938e-fce4-43d3-9efd-2585f6a81518" providerId="ADAL" clId="{8CD05856-D119-4510-BEF6-B438BD34DF61}" dt="2024-11-21T13:29:24.746" v="216" actId="20577"/>
          <ac:spMkLst>
            <pc:docMk/>
            <pc:sldMk cId="118333227" sldId="274"/>
            <ac:spMk id="5" creationId="{6FF54493-9FA5-6AE8-82B3-0E17BB875818}"/>
          </ac:spMkLst>
        </pc:spChg>
        <pc:spChg chg="mod">
          <ac:chgData name="Cibelle Cesar do Amaral Brasil" userId="b44f938e-fce4-43d3-9efd-2585f6a81518" providerId="ADAL" clId="{8CD05856-D119-4510-BEF6-B438BD34DF61}" dt="2024-11-21T13:29:35.272" v="218" actId="6549"/>
          <ac:spMkLst>
            <pc:docMk/>
            <pc:sldMk cId="118333227" sldId="274"/>
            <ac:spMk id="7" creationId="{B139EC20-C4B8-73D6-3F66-3E3177F2E356}"/>
          </ac:spMkLst>
        </pc:spChg>
      </pc:sldChg>
      <pc:sldChg chg="new del">
        <pc:chgData name="Cibelle Cesar do Amaral Brasil" userId="b44f938e-fce4-43d3-9efd-2585f6a81518" providerId="ADAL" clId="{8CD05856-D119-4510-BEF6-B438BD34DF61}" dt="2024-11-21T12:04:40.836" v="1" actId="680"/>
        <pc:sldMkLst>
          <pc:docMk/>
          <pc:sldMk cId="405733797" sldId="27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21/11/2024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8819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21/11/2024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541863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21/11/2024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1509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21/11/2024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39817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21/11/2024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33970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40771E8B-6CA5-40B2-8038-0E112F3DAC1C}" type="datetimeFigureOut">
              <a:rPr lang="es-ES" smtClean="0"/>
              <a:t>21/11/2024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97902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40771E8B-6CA5-40B2-8038-0E112F3DAC1C}" type="datetimeFigureOut">
              <a:rPr lang="es-ES" smtClean="0"/>
              <a:t>21/11/2024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75239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40771E8B-6CA5-40B2-8038-0E112F3DAC1C}" type="datetimeFigureOut">
              <a:rPr lang="es-ES" smtClean="0"/>
              <a:t>21/11/2024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3065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0771E8B-6CA5-40B2-8038-0E112F3DAC1C}" type="datetimeFigureOut">
              <a:rPr lang="es-ES" smtClean="0"/>
              <a:t>21/11/2024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8237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21/11/2024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360449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21/11/2024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83603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771E8B-6CA5-40B2-8038-0E112F3DAC1C}" type="datetimeFigureOut">
              <a:rPr lang="es-ES" smtClean="0"/>
              <a:t>21/11/2024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F1556C4-DFC3-4611-A7CC-780699185E26}" type="slidenum">
              <a:rPr lang="es-ES" smtClean="0"/>
              <a:t>‹nº›</a:t>
            </a:fld>
            <a:endParaRPr lang="es-ES"/>
          </a:p>
        </p:txBody>
      </p:sp>
    </p:spTree>
    <p:extLst>
      <p:ext uri="{BB962C8B-B14F-4D97-AF65-F5344CB8AC3E}">
        <p14:creationId xmlns:p14="http://schemas.microsoft.com/office/powerpoint/2010/main" val="2933118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627043" y="473208"/>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629797" y="2686280"/>
            <a:ext cx="10923224" cy="28007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200" dirty="0">
                <a:latin typeface="Franklin Gothic Demi"/>
              </a:rPr>
              <a:t>XXVII </a:t>
            </a:r>
            <a:r>
              <a:rPr lang="pt-BR" sz="2200" dirty="0" err="1">
                <a:latin typeface="Franklin Gothic Demi"/>
              </a:rPr>
              <a:t>Encuentro</a:t>
            </a:r>
            <a:r>
              <a:rPr lang="pt-BR" sz="2200" dirty="0">
                <a:latin typeface="Franklin Gothic Demi"/>
              </a:rPr>
              <a:t> de </a:t>
            </a:r>
            <a:r>
              <a:rPr lang="pt-BR" sz="2200" dirty="0" err="1">
                <a:latin typeface="Franklin Gothic Demi"/>
              </a:rPr>
              <a:t>la</a:t>
            </a:r>
            <a:r>
              <a:rPr lang="pt-BR" sz="2200" dirty="0">
                <a:latin typeface="Franklin Gothic Demi"/>
              </a:rPr>
              <a:t> RTA</a:t>
            </a:r>
            <a:endParaRPr lang="es-ES" sz="2200" dirty="0">
              <a:latin typeface="Franklin Gothic Demi"/>
            </a:endParaRPr>
          </a:p>
          <a:p>
            <a:endParaRPr lang="es-ES" sz="2800" dirty="0">
              <a:latin typeface="Franklin Gothic Demi"/>
            </a:endParaRPr>
          </a:p>
          <a:p>
            <a:endParaRPr lang="es-ES" sz="2800" dirty="0">
              <a:latin typeface="Franklin Gothic Demi"/>
            </a:endParaRPr>
          </a:p>
          <a:p>
            <a:r>
              <a:rPr lang="es-ES" sz="4000" dirty="0">
                <a:latin typeface="Franklin Gothic Demi"/>
              </a:rPr>
              <a:t>Grupo de Trabajo (GT): Colectivos en situación de vulnerabilidad</a:t>
            </a:r>
          </a:p>
          <a:p>
            <a:endParaRPr lang="pt-BR" dirty="0"/>
          </a:p>
        </p:txBody>
      </p:sp>
    </p:spTree>
    <p:extLst>
      <p:ext uri="{BB962C8B-B14F-4D97-AF65-F5344CB8AC3E}">
        <p14:creationId xmlns:p14="http://schemas.microsoft.com/office/powerpoint/2010/main" val="2406273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
        <p:nvSpPr>
          <p:cNvPr id="5" name="CuadroTexto 4">
            <a:extLst>
              <a:ext uri="{FF2B5EF4-FFF2-40B4-BE49-F238E27FC236}">
                <a16:creationId xmlns:a16="http://schemas.microsoft.com/office/drawing/2014/main" id="{626A2D93-4181-BBB6-6E59-53A4A7B4297F}"/>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3200" dirty="0">
                <a:latin typeface="Franklin Gothic Demi"/>
              </a:rPr>
              <a:t>Nueva página web: propuesta de contenido</a:t>
            </a:r>
          </a:p>
        </p:txBody>
      </p:sp>
      <p:sp>
        <p:nvSpPr>
          <p:cNvPr id="9" name="CaixaDeTexto 8">
            <a:extLst>
              <a:ext uri="{FF2B5EF4-FFF2-40B4-BE49-F238E27FC236}">
                <a16:creationId xmlns:a16="http://schemas.microsoft.com/office/drawing/2014/main" id="{4D21C382-4461-304E-33AC-FF5D0EF8F565}"/>
              </a:ext>
            </a:extLst>
          </p:cNvPr>
          <p:cNvSpPr txBox="1"/>
          <p:nvPr/>
        </p:nvSpPr>
        <p:spPr>
          <a:xfrm>
            <a:off x="1016120" y="1999346"/>
            <a:ext cx="9792778" cy="470000"/>
          </a:xfrm>
          <a:prstGeom prst="rect">
            <a:avLst/>
          </a:prstGeom>
          <a:noFill/>
        </p:spPr>
        <p:txBody>
          <a:bodyPr wrap="square">
            <a:spAutoFit/>
          </a:bodyPr>
          <a:lstStyle/>
          <a:p>
            <a:pPr algn="just">
              <a:lnSpc>
                <a:spcPct val="107000"/>
              </a:lnSpc>
              <a:spcAft>
                <a:spcPts val="800"/>
              </a:spcAft>
            </a:pPr>
            <a:r>
              <a:rPr lang="pt-BR" sz="2400" b="1" kern="100" dirty="0" err="1">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Miembros</a:t>
            </a:r>
            <a:r>
              <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participantes</a:t>
            </a:r>
          </a:p>
        </p:txBody>
      </p:sp>
      <p:graphicFrame>
        <p:nvGraphicFramePr>
          <p:cNvPr id="10" name="Tabela 9">
            <a:extLst>
              <a:ext uri="{FF2B5EF4-FFF2-40B4-BE49-F238E27FC236}">
                <a16:creationId xmlns:a16="http://schemas.microsoft.com/office/drawing/2014/main" id="{66295697-DF58-1C84-9BAE-E6DD3CF25B3D}"/>
              </a:ext>
            </a:extLst>
          </p:cNvPr>
          <p:cNvGraphicFramePr>
            <a:graphicFrameLocks noGrp="1"/>
          </p:cNvGraphicFramePr>
          <p:nvPr>
            <p:extLst>
              <p:ext uri="{D42A27DB-BD31-4B8C-83A1-F6EECF244321}">
                <p14:modId xmlns:p14="http://schemas.microsoft.com/office/powerpoint/2010/main" val="4218926111"/>
              </p:ext>
            </p:extLst>
          </p:nvPr>
        </p:nvGraphicFramePr>
        <p:xfrm>
          <a:off x="1016120" y="2652158"/>
          <a:ext cx="9508106" cy="3840480"/>
        </p:xfrm>
        <a:graphic>
          <a:graphicData uri="http://schemas.openxmlformats.org/drawingml/2006/table">
            <a:tbl>
              <a:tblPr firstRow="1" firstCol="1" bandRow="1">
                <a:tableStyleId>{B301B821-A1FF-4177-AEE7-76D212191A09}</a:tableStyleId>
              </a:tblPr>
              <a:tblGrid>
                <a:gridCol w="7247986">
                  <a:extLst>
                    <a:ext uri="{9D8B030D-6E8A-4147-A177-3AD203B41FA5}">
                      <a16:colId xmlns:a16="http://schemas.microsoft.com/office/drawing/2014/main" val="1565836010"/>
                    </a:ext>
                  </a:extLst>
                </a:gridCol>
                <a:gridCol w="2260120">
                  <a:extLst>
                    <a:ext uri="{9D8B030D-6E8A-4147-A177-3AD203B41FA5}">
                      <a16:colId xmlns:a16="http://schemas.microsoft.com/office/drawing/2014/main" val="3919924955"/>
                    </a:ext>
                  </a:extLst>
                </a:gridCol>
              </a:tblGrid>
              <a:tr h="177493">
                <a:tc>
                  <a:txBody>
                    <a:bodyPr/>
                    <a:lstStyle/>
                    <a:p>
                      <a:pPr algn="just"/>
                      <a:r>
                        <a:rPr lang="es-ES" sz="1400" b="1" kern="100" dirty="0">
                          <a:effectLst/>
                          <a:latin typeface="Calibri" panose="020F0502020204030204" pitchFamily="34" charset="0"/>
                          <a:ea typeface="Calibri" panose="020F0502020204030204" pitchFamily="34" charset="0"/>
                          <a:cs typeface="Calibri" panose="020F0502020204030204" pitchFamily="34" charset="0"/>
                        </a:rPr>
                        <a:t>Institución</a:t>
                      </a:r>
                      <a:endParaRPr lang="pt-BR" sz="1400" b="1"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tx2">
                        <a:lumMod val="75000"/>
                        <a:lumOff val="25000"/>
                      </a:schemeClr>
                    </a:solidFill>
                  </a:tcPr>
                </a:tc>
                <a:tc>
                  <a:txBody>
                    <a:bodyPr/>
                    <a:lstStyle/>
                    <a:p>
                      <a:pPr algn="just"/>
                      <a:r>
                        <a:rPr lang="es-ES" sz="1400" b="1" kern="100" dirty="0">
                          <a:effectLst/>
                          <a:latin typeface="Calibri" panose="020F0502020204030204" pitchFamily="34" charset="0"/>
                          <a:ea typeface="Calibri" panose="020F0502020204030204" pitchFamily="34" charset="0"/>
                          <a:cs typeface="Calibri" panose="020F0502020204030204" pitchFamily="34" charset="0"/>
                        </a:rPr>
                        <a:t>País</a:t>
                      </a:r>
                      <a:endParaRPr lang="pt-BR" sz="1400" b="1"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tx2">
                        <a:lumMod val="75000"/>
                        <a:lumOff val="25000"/>
                      </a:schemeClr>
                    </a:solidFill>
                  </a:tcPr>
                </a:tc>
                <a:extLst>
                  <a:ext uri="{0D108BD9-81ED-4DB2-BD59-A6C34878D82A}">
                    <a16:rowId xmlns:a16="http://schemas.microsoft.com/office/drawing/2014/main" val="171754817"/>
                  </a:ext>
                </a:extLst>
              </a:tr>
              <a:tr h="177493">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Agencia de Acceso a la Información Pública (AAIP)</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Argentina</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008318127"/>
                  </a:ext>
                </a:extLst>
              </a:tr>
              <a:tr h="177493">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Órgano Garante del Derecho de Acceso a la Información de la Ciudad Autónoma de </a:t>
                      </a:r>
                    </a:p>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Buenos Aires (OGDAI)</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Argentina</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503939447"/>
                  </a:ext>
                </a:extLst>
              </a:tr>
              <a:tr h="177493">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Secretaria Nacional de Acceso a la Información, Contraloría General de la Unión</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Brasil</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562263188"/>
                  </a:ext>
                </a:extLst>
              </a:tr>
              <a:tr h="177493">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Consejo para la Transparencia (CPLT)</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Chile</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998360244"/>
                  </a:ext>
                </a:extLst>
              </a:tr>
              <a:tr h="177493">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Procuraduría General de la Nación</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Colombia</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252685680"/>
                  </a:ext>
                </a:extLst>
              </a:tr>
              <a:tr h="177493">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Secretaría de Transparencia de la Presidencia de la República</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Colombia</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631823185"/>
                  </a:ext>
                </a:extLst>
              </a:tr>
              <a:tr h="177493">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Instituto de Acceso a la Información Pública</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El Salvador</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333300086"/>
                  </a:ext>
                </a:extLst>
              </a:tr>
              <a:tr h="177493">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Instituto de Acceso a la Información Pública</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Honduras</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002513944"/>
                  </a:ext>
                </a:extLst>
              </a:tr>
              <a:tr h="177493">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Instituto Nacional de Transparencia, Acceso a la Información y Protección de </a:t>
                      </a:r>
                    </a:p>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Datos Personales (INAI)</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México</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1977544622"/>
                  </a:ext>
                </a:extLst>
              </a:tr>
              <a:tr h="354986">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Instituto de Transparencia, Acceso a la Información Pública, Protección de </a:t>
                      </a:r>
                    </a:p>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Datos Personales y Rendición de Cuentas de la Ciudad de México (INFOCDMX)</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México</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687039548"/>
                  </a:ext>
                </a:extLst>
              </a:tr>
              <a:tr h="354986">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Instituto de Transparencia, Acceso a la Información Pública y Protección de </a:t>
                      </a:r>
                    </a:p>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Datos Personales del Estado de México y Municipios (INFOEM)</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México</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4094182585"/>
                  </a:ext>
                </a:extLst>
              </a:tr>
              <a:tr h="177493">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Autoridad Nacional de Transparencia y Acceso a la Información</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Panamá</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694879416"/>
                  </a:ext>
                </a:extLst>
              </a:tr>
              <a:tr h="177493">
                <a:tc>
                  <a:txBody>
                    <a:bodyPr/>
                    <a:lstStyle/>
                    <a:p>
                      <a:pPr algn="just"/>
                      <a:r>
                        <a:rPr lang="es-ES" sz="1400" b="0" kern="100">
                          <a:effectLst/>
                          <a:latin typeface="Calibri" panose="020F0502020204030204" pitchFamily="34" charset="0"/>
                          <a:ea typeface="Calibri" panose="020F0502020204030204" pitchFamily="34" charset="0"/>
                          <a:cs typeface="Calibri" panose="020F0502020204030204" pitchFamily="34" charset="0"/>
                        </a:rPr>
                        <a:t>Comisión de Acceso a los Documentos Administrativos (CADA)</a:t>
                      </a:r>
                      <a:endParaRPr lang="pt-BR" sz="14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400" b="0" kern="100" dirty="0">
                          <a:effectLst/>
                          <a:latin typeface="Calibri" panose="020F0502020204030204" pitchFamily="34" charset="0"/>
                          <a:ea typeface="Calibri" panose="020F0502020204030204" pitchFamily="34" charset="0"/>
                          <a:cs typeface="Calibri" panose="020F0502020204030204" pitchFamily="34" charset="0"/>
                        </a:rPr>
                        <a:t>Portugal</a:t>
                      </a:r>
                      <a:endParaRPr lang="pt-BR" sz="14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111461857"/>
                  </a:ext>
                </a:extLst>
              </a:tr>
            </a:tbl>
          </a:graphicData>
        </a:graphic>
      </p:graphicFrame>
    </p:spTree>
    <p:extLst>
      <p:ext uri="{BB962C8B-B14F-4D97-AF65-F5344CB8AC3E}">
        <p14:creationId xmlns:p14="http://schemas.microsoft.com/office/powerpoint/2010/main" val="751081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D6324-602A-48A9-1D21-3C5C2C188EBA}"/>
            </a:ext>
          </a:extLst>
        </p:cNvPr>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B02ACA69-9DB9-C96C-77F5-16F46A3313AA}"/>
              </a:ext>
            </a:extLst>
          </p:cNvPr>
          <p:cNvPicPr>
            <a:picLocks noChangeAspect="1"/>
          </p:cNvPicPr>
          <p:nvPr/>
        </p:nvPicPr>
        <p:blipFill>
          <a:blip r:embed="rId2"/>
          <a:stretch>
            <a:fillRect/>
          </a:stretch>
        </p:blipFill>
        <p:spPr>
          <a:xfrm>
            <a:off x="8926417" y="418124"/>
            <a:ext cx="2895600" cy="1247775"/>
          </a:xfrm>
          <a:prstGeom prst="rect">
            <a:avLst/>
          </a:prstGeom>
        </p:spPr>
      </p:pic>
      <p:cxnSp>
        <p:nvCxnSpPr>
          <p:cNvPr id="8" name="Google Shape;56;p13">
            <a:extLst>
              <a:ext uri="{FF2B5EF4-FFF2-40B4-BE49-F238E27FC236}">
                <a16:creationId xmlns:a16="http://schemas.microsoft.com/office/drawing/2014/main" id="{4C543302-D1FB-184D-A66E-9D20E50E015C}"/>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
        <p:nvSpPr>
          <p:cNvPr id="5" name="CuadroTexto 4">
            <a:extLst>
              <a:ext uri="{FF2B5EF4-FFF2-40B4-BE49-F238E27FC236}">
                <a16:creationId xmlns:a16="http://schemas.microsoft.com/office/drawing/2014/main" id="{7CA7BDBE-04A6-CC54-4994-74139000324A}"/>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3200" dirty="0">
                <a:latin typeface="Franklin Gothic Demi"/>
              </a:rPr>
              <a:t>Nueva página web: propuesta de contenido</a:t>
            </a:r>
          </a:p>
        </p:txBody>
      </p:sp>
      <p:sp>
        <p:nvSpPr>
          <p:cNvPr id="9" name="CaixaDeTexto 8">
            <a:extLst>
              <a:ext uri="{FF2B5EF4-FFF2-40B4-BE49-F238E27FC236}">
                <a16:creationId xmlns:a16="http://schemas.microsoft.com/office/drawing/2014/main" id="{CEC4A5E7-1C81-6FFE-439F-45B06086BF86}"/>
              </a:ext>
            </a:extLst>
          </p:cNvPr>
          <p:cNvSpPr txBox="1"/>
          <p:nvPr/>
        </p:nvSpPr>
        <p:spPr>
          <a:xfrm>
            <a:off x="929855" y="1903083"/>
            <a:ext cx="9792778" cy="470000"/>
          </a:xfrm>
          <a:prstGeom prst="rect">
            <a:avLst/>
          </a:prstGeom>
          <a:noFill/>
        </p:spPr>
        <p:txBody>
          <a:bodyPr wrap="square">
            <a:spAutoFit/>
          </a:bodyPr>
          <a:lstStyle/>
          <a:p>
            <a:pPr algn="just">
              <a:lnSpc>
                <a:spcPct val="107000"/>
              </a:lnSpc>
              <a:spcAft>
                <a:spcPts val="800"/>
              </a:spcAft>
            </a:pPr>
            <a:r>
              <a:rPr lang="pt-BR" sz="2400" b="1" kern="100" dirty="0" err="1">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Plan</a:t>
            </a:r>
            <a:r>
              <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de Trabajo</a:t>
            </a:r>
          </a:p>
        </p:txBody>
      </p:sp>
      <p:sp>
        <p:nvSpPr>
          <p:cNvPr id="3" name="CaixaDeTexto 2">
            <a:extLst>
              <a:ext uri="{FF2B5EF4-FFF2-40B4-BE49-F238E27FC236}">
                <a16:creationId xmlns:a16="http://schemas.microsoft.com/office/drawing/2014/main" id="{247F85C5-D3D4-A2BC-4ABD-50764B257247}"/>
              </a:ext>
            </a:extLst>
          </p:cNvPr>
          <p:cNvSpPr txBox="1"/>
          <p:nvPr/>
        </p:nvSpPr>
        <p:spPr>
          <a:xfrm>
            <a:off x="929855" y="2443585"/>
            <a:ext cx="9950016" cy="3785652"/>
          </a:xfrm>
          <a:prstGeom prst="rect">
            <a:avLst/>
          </a:prstGeom>
          <a:noFill/>
        </p:spPr>
        <p:txBody>
          <a:bodyPr wrap="square">
            <a:spAutoFit/>
          </a:bodyPr>
          <a:lstStyle/>
          <a:p>
            <a:pPr algn="just"/>
            <a:r>
              <a:rPr lang="es-ES" sz="1500" dirty="0">
                <a:effectLst/>
                <a:latin typeface="Calibri" panose="020F0502020204030204" pitchFamily="34" charset="0"/>
                <a:ea typeface="Times New Roman" panose="02020603050405020304" pitchFamily="18" charset="0"/>
              </a:rPr>
              <a:t>En el marco del XXV Encuentro de la Red de Transparencia y Acceso a la Información (RTA), llevado a cabo en el mes de noviembre de 2023 en la Ciudad de México (México), se acordó la alineación de acciones del presente grupo de RTA con el grupo homólogo que trata la misma temática en el marco de otra red internacional, la International </a:t>
            </a:r>
            <a:r>
              <a:rPr lang="es-ES" sz="1500" dirty="0" err="1">
                <a:effectLst/>
                <a:latin typeface="Calibri" panose="020F0502020204030204" pitchFamily="34" charset="0"/>
                <a:ea typeface="Times New Roman" panose="02020603050405020304" pitchFamily="18" charset="0"/>
              </a:rPr>
              <a:t>Conference</a:t>
            </a:r>
            <a:r>
              <a:rPr lang="es-ES" sz="1500" dirty="0">
                <a:effectLst/>
                <a:latin typeface="Calibri" panose="020F0502020204030204" pitchFamily="34" charset="0"/>
                <a:ea typeface="Times New Roman" panose="02020603050405020304" pitchFamily="18" charset="0"/>
              </a:rPr>
              <a:t> </a:t>
            </a:r>
            <a:r>
              <a:rPr lang="es-ES" sz="1500" dirty="0" err="1">
                <a:effectLst/>
                <a:latin typeface="Calibri" panose="020F0502020204030204" pitchFamily="34" charset="0"/>
                <a:ea typeface="Times New Roman" panose="02020603050405020304" pitchFamily="18" charset="0"/>
              </a:rPr>
              <a:t>of</a:t>
            </a:r>
            <a:r>
              <a:rPr lang="es-ES" sz="1500" dirty="0">
                <a:effectLst/>
                <a:latin typeface="Calibri" panose="020F0502020204030204" pitchFamily="34" charset="0"/>
                <a:ea typeface="Times New Roman" panose="02020603050405020304" pitchFamily="18" charset="0"/>
              </a:rPr>
              <a:t> Information Commissioners (ICIC), coordinado también por el Órgano Garante del Derecho de Acceso a la Información de la Ciudad de Buenos Aires y la Secretaría Nacional de Acceso a la Información, de la Contraloría General de la Unión de Brasil. </a:t>
            </a:r>
            <a:endParaRPr lang="pt-BR" sz="1500" dirty="0">
              <a:effectLst/>
              <a:latin typeface="Times New Roman" panose="02020603050405020304" pitchFamily="18" charset="0"/>
              <a:ea typeface="Times New Roman" panose="02020603050405020304" pitchFamily="18" charset="0"/>
            </a:endParaRPr>
          </a:p>
          <a:p>
            <a:pPr algn="just"/>
            <a:r>
              <a:rPr lang="es-ES" sz="1500" dirty="0">
                <a:effectLst/>
                <a:latin typeface="Calibri" panose="020F0502020204030204" pitchFamily="34" charset="0"/>
                <a:ea typeface="Times New Roman" panose="02020603050405020304" pitchFamily="18" charset="0"/>
              </a:rPr>
              <a:t>En ese marco, se acordó el objetivo de avanzar en el diagnóstico e intercambio de prácticas para promover el derecho de acceso a la información entre los grupos en situación de vulnerabilidad. Para tal fin se establecieron las siguientes actividades: </a:t>
            </a:r>
            <a:endParaRPr lang="pt-BR" sz="15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es-ES" sz="1500" dirty="0">
                <a:effectLst/>
                <a:latin typeface="Calibri" panose="020F0502020204030204" pitchFamily="34" charset="0"/>
                <a:ea typeface="Times New Roman" panose="02020603050405020304" pitchFamily="18" charset="0"/>
              </a:rPr>
              <a:t>Compartir el diagnóstico realizado en el ámbito de la ICIC con todos los integrantes de la RTA; </a:t>
            </a:r>
            <a:endParaRPr lang="pt-BR" sz="15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es-ES" sz="1500" dirty="0">
                <a:effectLst/>
                <a:latin typeface="Calibri" panose="020F0502020204030204" pitchFamily="34" charset="0"/>
                <a:ea typeface="Times New Roman" panose="02020603050405020304" pitchFamily="18" charset="0"/>
              </a:rPr>
              <a:t>Recopilar información adicional sobre las prácticas de otros miembros de la RTA, interesados en compartir sus experiencias; </a:t>
            </a:r>
            <a:endParaRPr lang="pt-BR" sz="15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es-ES" sz="1500" dirty="0">
                <a:effectLst/>
                <a:latin typeface="Calibri" panose="020F0502020204030204" pitchFamily="34" charset="0"/>
                <a:ea typeface="Times New Roman" panose="02020603050405020304" pitchFamily="18" charset="0"/>
              </a:rPr>
              <a:t>Promover espacios de intercambio de experiencias a través de </a:t>
            </a:r>
            <a:r>
              <a:rPr lang="es-ES" sz="1500" dirty="0" err="1">
                <a:effectLst/>
                <a:latin typeface="Calibri" panose="020F0502020204030204" pitchFamily="34" charset="0"/>
                <a:ea typeface="Times New Roman" panose="02020603050405020304" pitchFamily="18" charset="0"/>
              </a:rPr>
              <a:t>webinars</a:t>
            </a:r>
            <a:r>
              <a:rPr lang="es-ES" sz="1500" dirty="0">
                <a:effectLst/>
                <a:latin typeface="Calibri" panose="020F0502020204030204" pitchFamily="34" charset="0"/>
                <a:ea typeface="Times New Roman" panose="02020603050405020304" pitchFamily="18" charset="0"/>
              </a:rPr>
              <a:t>; </a:t>
            </a:r>
            <a:endParaRPr lang="pt-BR" sz="15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es-ES" sz="1500" dirty="0">
                <a:effectLst/>
                <a:latin typeface="Calibri" panose="020F0502020204030204" pitchFamily="34" charset="0"/>
                <a:ea typeface="Times New Roman" panose="02020603050405020304" pitchFamily="18" charset="0"/>
              </a:rPr>
              <a:t>Recopilar información sobre el monitoreo de las prácticas existentes en los países miembros de la RTA. </a:t>
            </a:r>
            <a:endParaRPr lang="pt-BR" sz="15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es-ES" sz="1500" dirty="0">
                <a:effectLst/>
                <a:latin typeface="Calibri" panose="020F0502020204030204" pitchFamily="34" charset="0"/>
                <a:ea typeface="Times New Roman" panose="02020603050405020304" pitchFamily="18" charset="0"/>
              </a:rPr>
              <a:t>Identificar información básica que sea prioritaria y de utilidad directa para los colectivos en situación de vulnerabilidad de cada uno de los miembros de la RTA, a fin de generar insumos relacionados a las necesidades de dichos colectivos. </a:t>
            </a:r>
            <a:endParaRPr lang="pt-BR" sz="15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es-ES" sz="1500" dirty="0">
                <a:effectLst/>
                <a:latin typeface="Calibri" panose="020F0502020204030204" pitchFamily="34" charset="0"/>
                <a:ea typeface="Times New Roman" panose="02020603050405020304" pitchFamily="18" charset="0"/>
              </a:rPr>
              <a:t>Definir mecanismos y estrategias de socialización de la información sobre las actividades y prácticas de los miembros de la RTA que se adecuen a la idiosincrasia, necesidades y realidad de los grupos en situación de vulnerabilidad.</a:t>
            </a:r>
            <a:endParaRPr lang="pt-BR" sz="15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0745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DC216-0F4A-E4B4-629D-AD30EE6C203A}"/>
            </a:ext>
          </a:extLst>
        </p:cNvPr>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BF33B793-8E1C-579D-9B32-7A17381A6117}"/>
              </a:ext>
            </a:extLst>
          </p:cNvPr>
          <p:cNvPicPr>
            <a:picLocks noChangeAspect="1"/>
          </p:cNvPicPr>
          <p:nvPr/>
        </p:nvPicPr>
        <p:blipFill>
          <a:blip r:embed="rId2"/>
          <a:stretch>
            <a:fillRect/>
          </a:stretch>
        </p:blipFill>
        <p:spPr>
          <a:xfrm>
            <a:off x="8926417" y="418124"/>
            <a:ext cx="2895600" cy="1247775"/>
          </a:xfrm>
          <a:prstGeom prst="rect">
            <a:avLst/>
          </a:prstGeom>
        </p:spPr>
      </p:pic>
      <p:cxnSp>
        <p:nvCxnSpPr>
          <p:cNvPr id="8" name="Google Shape;56;p13">
            <a:extLst>
              <a:ext uri="{FF2B5EF4-FFF2-40B4-BE49-F238E27FC236}">
                <a16:creationId xmlns:a16="http://schemas.microsoft.com/office/drawing/2014/main" id="{0573DDA9-53E1-22F4-5735-04AC8D31E19A}"/>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
        <p:nvSpPr>
          <p:cNvPr id="5" name="CuadroTexto 4">
            <a:extLst>
              <a:ext uri="{FF2B5EF4-FFF2-40B4-BE49-F238E27FC236}">
                <a16:creationId xmlns:a16="http://schemas.microsoft.com/office/drawing/2014/main" id="{E73D40C5-664F-5F03-FFE1-579B0491FA54}"/>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3200" dirty="0">
                <a:latin typeface="Franklin Gothic Demi"/>
              </a:rPr>
              <a:t>Nueva página web: propuesta de contenido</a:t>
            </a:r>
          </a:p>
        </p:txBody>
      </p:sp>
      <p:sp>
        <p:nvSpPr>
          <p:cNvPr id="9" name="CaixaDeTexto 8">
            <a:extLst>
              <a:ext uri="{FF2B5EF4-FFF2-40B4-BE49-F238E27FC236}">
                <a16:creationId xmlns:a16="http://schemas.microsoft.com/office/drawing/2014/main" id="{BB8CA5D6-97F8-89FE-D7CA-ED895298C1F0}"/>
              </a:ext>
            </a:extLst>
          </p:cNvPr>
          <p:cNvSpPr txBox="1"/>
          <p:nvPr/>
        </p:nvSpPr>
        <p:spPr>
          <a:xfrm>
            <a:off x="929855" y="1903083"/>
            <a:ext cx="9792778" cy="470000"/>
          </a:xfrm>
          <a:prstGeom prst="rect">
            <a:avLst/>
          </a:prstGeom>
          <a:noFill/>
        </p:spPr>
        <p:txBody>
          <a:bodyPr wrap="square">
            <a:spAutoFit/>
          </a:bodyPr>
          <a:lstStyle/>
          <a:p>
            <a:pPr algn="just">
              <a:lnSpc>
                <a:spcPct val="107000"/>
              </a:lnSpc>
              <a:spcAft>
                <a:spcPts val="800"/>
              </a:spcAft>
            </a:pPr>
            <a:r>
              <a:rPr lang="pt-BR" sz="2400" b="1" kern="100" dirty="0" err="1">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Productos</a:t>
            </a:r>
            <a:r>
              <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pt-BR" sz="2400" b="1" kern="100" dirty="0" err="1">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generados</a:t>
            </a:r>
            <a:endPar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ixaDeTexto 2">
            <a:extLst>
              <a:ext uri="{FF2B5EF4-FFF2-40B4-BE49-F238E27FC236}">
                <a16:creationId xmlns:a16="http://schemas.microsoft.com/office/drawing/2014/main" id="{DCB7F36A-9DB0-3B82-E547-DC2285834648}"/>
              </a:ext>
            </a:extLst>
          </p:cNvPr>
          <p:cNvSpPr txBox="1"/>
          <p:nvPr/>
        </p:nvSpPr>
        <p:spPr>
          <a:xfrm>
            <a:off x="929855" y="2443585"/>
            <a:ext cx="9950016" cy="3992888"/>
          </a:xfrm>
          <a:prstGeom prst="rect">
            <a:avLst/>
          </a:prstGeom>
          <a:noFill/>
        </p:spPr>
        <p:txBody>
          <a:bodyPr wrap="square">
            <a:spAutoFit/>
          </a:bodyPr>
          <a:lstStyle/>
          <a:p>
            <a:pPr algn="just"/>
            <a:r>
              <a:rPr lang="es-419" sz="1400" dirty="0">
                <a:effectLst/>
                <a:latin typeface="Calibri" panose="020F0502020204030204" pitchFamily="34" charset="0"/>
                <a:ea typeface="Calibri" panose="020F0502020204030204" pitchFamily="34" charset="0"/>
                <a:cs typeface="Calibri" panose="020F0502020204030204" pitchFamily="34" charset="0"/>
              </a:rPr>
              <a:t>En esta sección se publicarán los productos generados como resultado del trabajo realizado por el grupo.</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p>
            <a:pPr algn="just"/>
            <a:endParaRPr lang="es-ES" sz="1400" b="1" u="sng" dirty="0">
              <a:effectLst/>
              <a:latin typeface="Calibri" panose="020F0502020204030204" pitchFamily="34" charset="0"/>
              <a:ea typeface="Calibri" panose="020F0502020204030204" pitchFamily="34" charset="0"/>
              <a:cs typeface="Calibri" panose="020F0502020204030204" pitchFamily="34" charset="0"/>
            </a:endParaRPr>
          </a:p>
          <a:p>
            <a:pPr algn="just"/>
            <a:r>
              <a:rPr lang="es-ES" sz="1400" b="1" u="sng" dirty="0">
                <a:effectLst/>
                <a:latin typeface="Calibri" panose="020F0502020204030204" pitchFamily="34" charset="0"/>
                <a:ea typeface="Calibri" panose="020F0502020204030204" pitchFamily="34" charset="0"/>
                <a:cs typeface="Calibri" panose="020F0502020204030204" pitchFamily="34" charset="0"/>
              </a:rPr>
              <a:t>2022:</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800"/>
              </a:spcAft>
              <a:buFont typeface="Symbol" panose="05050102010706020507" pitchFamily="18" charset="2"/>
              <a:buChar char=""/>
            </a:pPr>
            <a:r>
              <a:rPr lang="es-ES" sz="1400" b="1" kern="100" dirty="0">
                <a:effectLst/>
                <a:latin typeface="Calibri" panose="020F0502020204030204" pitchFamily="34" charset="0"/>
                <a:ea typeface="Calibri" panose="020F0502020204030204" pitchFamily="34" charset="0"/>
                <a:cs typeface="Calibri" panose="020F0502020204030204" pitchFamily="34" charset="0"/>
              </a:rPr>
              <a:t>Estudio: </a:t>
            </a:r>
            <a:r>
              <a:rPr lang="es-ES" sz="1400" kern="100" dirty="0">
                <a:effectLst/>
                <a:latin typeface="Calibri" panose="020F0502020204030204" pitchFamily="34" charset="0"/>
                <a:ea typeface="Calibri" panose="020F0502020204030204" pitchFamily="34" charset="0"/>
                <a:cs typeface="Calibri" panose="020F0502020204030204" pitchFamily="34" charset="0"/>
              </a:rPr>
              <a:t>Recomendaciones de política sobre el derecho a la información pública de los colectivos en situación de vulnerabilidad (Ana Isabel García Quesada) – Resultado del proyecto “Transparencia y acceso a la información pública de colectivos en situación de vulnerabilidad social” de la RTA y </a:t>
            </a:r>
            <a:r>
              <a:rPr lang="es-ES" sz="1400" kern="100" dirty="0" err="1">
                <a:effectLst/>
                <a:latin typeface="Calibri" panose="020F0502020204030204" pitchFamily="34" charset="0"/>
                <a:ea typeface="Calibri" panose="020F0502020204030204" pitchFamily="34" charset="0"/>
                <a:cs typeface="Calibri" panose="020F0502020204030204" pitchFamily="34" charset="0"/>
              </a:rPr>
              <a:t>EUROsociAL</a:t>
            </a:r>
            <a:r>
              <a:rPr lang="es-ES" sz="1400" kern="100" dirty="0">
                <a:effectLst/>
                <a:latin typeface="Calibri" panose="020F0502020204030204" pitchFamily="34" charset="0"/>
                <a:ea typeface="Calibri" panose="020F0502020204030204" pitchFamily="34" charset="0"/>
                <a:cs typeface="Calibri" panose="020F0502020204030204" pitchFamily="34" charset="0"/>
              </a:rPr>
              <a:t>+</a:t>
            </a:r>
            <a:endParaRPr lang="pt-BR" sz="1400"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r>
              <a:rPr lang="es-ES" sz="1400" b="1" u="sng" kern="0" dirty="0">
                <a:effectLst/>
                <a:latin typeface="Calibri" panose="020F0502020204030204" pitchFamily="34" charset="0"/>
                <a:ea typeface="Calibri" panose="020F0502020204030204" pitchFamily="34" charset="0"/>
                <a:cs typeface="Calibri" panose="020F0502020204030204" pitchFamily="34" charset="0"/>
              </a:rPr>
              <a:t>2023</a:t>
            </a:r>
            <a:endParaRPr lang="pt-BR" sz="1400"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800"/>
              </a:spcAft>
            </a:pPr>
            <a:r>
              <a:rPr lang="es-ES" sz="1400" b="1" kern="0" dirty="0">
                <a:effectLst/>
                <a:latin typeface="Calibri" panose="020F0502020204030204" pitchFamily="34" charset="0"/>
                <a:ea typeface="Calibri" panose="020F0502020204030204" pitchFamily="34" charset="0"/>
                <a:cs typeface="Calibri" panose="020F0502020204030204" pitchFamily="34" charset="0"/>
              </a:rPr>
              <a:t> </a:t>
            </a:r>
            <a:r>
              <a:rPr lang="es-ES" sz="1400" b="1" kern="100" dirty="0">
                <a:effectLst/>
                <a:latin typeface="Calibri" panose="020F0502020204030204" pitchFamily="34" charset="0"/>
                <a:ea typeface="Calibri" panose="020F0502020204030204" pitchFamily="34" charset="0"/>
                <a:cs typeface="Calibri" panose="020F0502020204030204" pitchFamily="34" charset="0"/>
              </a:rPr>
              <a:t>Informe:</a:t>
            </a:r>
            <a:r>
              <a:rPr lang="es-ES" sz="1400" kern="100" dirty="0">
                <a:effectLst/>
                <a:latin typeface="Calibri" panose="020F0502020204030204" pitchFamily="34" charset="0"/>
                <a:ea typeface="Calibri" panose="020F0502020204030204" pitchFamily="34" charset="0"/>
                <a:cs typeface="Calibri" panose="020F0502020204030204" pitchFamily="34" charset="0"/>
              </a:rPr>
              <a:t> </a:t>
            </a:r>
            <a:r>
              <a:rPr lang="es-ES" sz="1400" kern="0" dirty="0">
                <a:effectLst/>
                <a:latin typeface="Calibri" panose="020F0502020204030204" pitchFamily="34" charset="0"/>
                <a:ea typeface="Calibri" panose="020F0502020204030204" pitchFamily="34" charset="0"/>
                <a:cs typeface="Calibri" panose="020F0502020204030204" pitchFamily="34" charset="0"/>
              </a:rPr>
              <a:t>Recopilación de información sobre prácticas de DAIP direccionadas a grupos en situación de vulnerabilidad y sobre su evaluación y monitoreo, desarrolladas por los miembros de RTA.</a:t>
            </a:r>
            <a:endParaRPr lang="pt-BR" sz="1400" kern="1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15000"/>
              </a:lnSpc>
              <a:buFont typeface="Courier New" panose="02070309020205020404" pitchFamily="49" charset="0"/>
              <a:buChar char="o"/>
            </a:pPr>
            <a:r>
              <a:rPr lang="es-ES" sz="1400" b="1" u="sng" kern="0" dirty="0">
                <a:effectLst/>
                <a:latin typeface="Calibri" panose="020F0502020204030204" pitchFamily="34" charset="0"/>
                <a:ea typeface="Calibri" panose="020F0502020204030204" pitchFamily="34" charset="0"/>
                <a:cs typeface="Calibri" panose="020F0502020204030204" pitchFamily="34" charset="0"/>
              </a:rPr>
              <a:t>Enlace para descarga del informe</a:t>
            </a:r>
            <a:endParaRPr lang="pt-BR" sz="1400" kern="100" dirty="0">
              <a:effectLst/>
              <a:latin typeface="Calibri" panose="020F0502020204030204" pitchFamily="34" charset="0"/>
              <a:ea typeface="Calibri" panose="020F0502020204030204" pitchFamily="34" charset="0"/>
              <a:cs typeface="Calibri" panose="020F0502020204030204" pitchFamily="34" charset="0"/>
            </a:endParaRPr>
          </a:p>
          <a:p>
            <a:pPr marL="914400" algn="just">
              <a:lnSpc>
                <a:spcPct val="115000"/>
              </a:lnSpc>
              <a:spcAft>
                <a:spcPts val="800"/>
              </a:spcAft>
            </a:pPr>
            <a:r>
              <a:rPr lang="es-ES" sz="1400" b="1" kern="0" dirty="0">
                <a:effectLst/>
                <a:latin typeface="Calibri" panose="020F0502020204030204" pitchFamily="34" charset="0"/>
                <a:ea typeface="Calibri" panose="020F0502020204030204" pitchFamily="34" charset="0"/>
                <a:cs typeface="Calibri" panose="020F0502020204030204" pitchFamily="34" charset="0"/>
              </a:rPr>
              <a:t> </a:t>
            </a:r>
            <a:endParaRPr lang="pt-BR" sz="1400"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buFont typeface="Symbol" panose="05050102010706020507" pitchFamily="18" charset="2"/>
              <a:buChar char=""/>
            </a:pPr>
            <a:r>
              <a:rPr lang="es-ES" sz="1400" b="1" dirty="0">
                <a:effectLst/>
                <a:latin typeface="Calibri" panose="020F0502020204030204" pitchFamily="34" charset="0"/>
                <a:ea typeface="Calibri" panose="020F0502020204030204" pitchFamily="34" charset="0"/>
                <a:cs typeface="Calibri" panose="020F0502020204030204" pitchFamily="34" charset="0"/>
              </a:rPr>
              <a:t>Seminario web</a:t>
            </a:r>
            <a:r>
              <a:rPr lang="es-ES" sz="1400" dirty="0">
                <a:effectLst/>
                <a:latin typeface="Calibri" panose="020F0502020204030204" pitchFamily="34" charset="0"/>
                <a:ea typeface="Calibri" panose="020F0502020204030204" pitchFamily="34" charset="0"/>
                <a:cs typeface="Calibri" panose="020F0502020204030204" pitchFamily="34" charset="0"/>
              </a:rPr>
              <a:t> para intercambio de experiencias y difusión de buenas prácticas desarrolladas por los órganos garante miembros de la RTA</a:t>
            </a:r>
            <a:endParaRPr lang="pt-BR" sz="16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buFont typeface="Courier New" panose="02070309020205020404" pitchFamily="49" charset="0"/>
              <a:buChar char="o"/>
            </a:pPr>
            <a:r>
              <a:rPr lang="es-ES" sz="1400" b="1" u="sng" dirty="0">
                <a:effectLst/>
                <a:latin typeface="Calibri" panose="020F0502020204030204" pitchFamily="34" charset="0"/>
                <a:ea typeface="Calibri" panose="020F0502020204030204" pitchFamily="34" charset="0"/>
                <a:cs typeface="Calibri" panose="020F0502020204030204" pitchFamily="34" charset="0"/>
              </a:rPr>
              <a:t>Enlace para Grabación</a:t>
            </a:r>
          </a:p>
          <a:p>
            <a:pPr marL="742950" lvl="1" indent="-285750" algn="just">
              <a:buFont typeface="Courier New" panose="02070309020205020404" pitchFamily="49" charset="0"/>
              <a:buChar char="o"/>
            </a:pPr>
            <a:r>
              <a:rPr lang="es-ES" sz="1400" b="1" u="sng" dirty="0">
                <a:effectLst/>
                <a:latin typeface="Calibri" panose="020F0502020204030204" pitchFamily="34" charset="0"/>
                <a:ea typeface="Calibri" panose="020F0502020204030204" pitchFamily="34" charset="0"/>
                <a:cs typeface="Calibri" panose="020F0502020204030204" pitchFamily="34" charset="0"/>
              </a:rPr>
              <a:t>Enlace Presentaciones y materiales de referencia</a:t>
            </a:r>
            <a:endParaRPr lang="pt-BR"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86762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6214F-7C84-5C55-6EFD-C8C7E4FFF9DB}"/>
            </a:ext>
          </a:extLst>
        </p:cNvPr>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A54BE505-FC38-66F6-F68C-FB3BF5C015CC}"/>
              </a:ext>
            </a:extLst>
          </p:cNvPr>
          <p:cNvPicPr>
            <a:picLocks noChangeAspect="1"/>
          </p:cNvPicPr>
          <p:nvPr/>
        </p:nvPicPr>
        <p:blipFill>
          <a:blip r:embed="rId2"/>
          <a:stretch>
            <a:fillRect/>
          </a:stretch>
        </p:blipFill>
        <p:spPr>
          <a:xfrm>
            <a:off x="8926417" y="418124"/>
            <a:ext cx="2895600" cy="1247775"/>
          </a:xfrm>
          <a:prstGeom prst="rect">
            <a:avLst/>
          </a:prstGeom>
        </p:spPr>
      </p:pic>
      <p:cxnSp>
        <p:nvCxnSpPr>
          <p:cNvPr id="8" name="Google Shape;56;p13">
            <a:extLst>
              <a:ext uri="{FF2B5EF4-FFF2-40B4-BE49-F238E27FC236}">
                <a16:creationId xmlns:a16="http://schemas.microsoft.com/office/drawing/2014/main" id="{75685740-81A6-7E9B-0B4D-C37C4D784436}"/>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
        <p:nvSpPr>
          <p:cNvPr id="5" name="CuadroTexto 4">
            <a:extLst>
              <a:ext uri="{FF2B5EF4-FFF2-40B4-BE49-F238E27FC236}">
                <a16:creationId xmlns:a16="http://schemas.microsoft.com/office/drawing/2014/main" id="{F7DC4063-4E55-E5CE-5448-26F0A02594FF}"/>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3200" dirty="0">
                <a:latin typeface="Franklin Gothic Demi"/>
              </a:rPr>
              <a:t>Nueva página web: propuesta de contenido</a:t>
            </a:r>
          </a:p>
        </p:txBody>
      </p:sp>
      <p:sp>
        <p:nvSpPr>
          <p:cNvPr id="9" name="CaixaDeTexto 8">
            <a:extLst>
              <a:ext uri="{FF2B5EF4-FFF2-40B4-BE49-F238E27FC236}">
                <a16:creationId xmlns:a16="http://schemas.microsoft.com/office/drawing/2014/main" id="{42BDAF4A-F529-9031-74FF-CD12664305A2}"/>
              </a:ext>
            </a:extLst>
          </p:cNvPr>
          <p:cNvSpPr txBox="1"/>
          <p:nvPr/>
        </p:nvSpPr>
        <p:spPr>
          <a:xfrm>
            <a:off x="929855" y="1903083"/>
            <a:ext cx="9792778" cy="470000"/>
          </a:xfrm>
          <a:prstGeom prst="rect">
            <a:avLst/>
          </a:prstGeom>
          <a:noFill/>
        </p:spPr>
        <p:txBody>
          <a:bodyPr wrap="square">
            <a:spAutoFit/>
          </a:bodyPr>
          <a:lstStyle/>
          <a:p>
            <a:pPr algn="just">
              <a:lnSpc>
                <a:spcPct val="107000"/>
              </a:lnSpc>
              <a:spcAft>
                <a:spcPts val="800"/>
              </a:spcAft>
            </a:pPr>
            <a:r>
              <a:rPr lang="pt-BR" sz="2400" b="1" kern="100" dirty="0" err="1">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Repositorio</a:t>
            </a:r>
            <a:r>
              <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de </a:t>
            </a:r>
            <a:r>
              <a:rPr lang="pt-BR" sz="2400" b="1" kern="100" dirty="0" err="1">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practicas</a:t>
            </a:r>
            <a:endPar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aixaDeTexto 2">
            <a:extLst>
              <a:ext uri="{FF2B5EF4-FFF2-40B4-BE49-F238E27FC236}">
                <a16:creationId xmlns:a16="http://schemas.microsoft.com/office/drawing/2014/main" id="{40BBE2F3-7B81-2A69-55B7-2D5B4FFF0743}"/>
              </a:ext>
            </a:extLst>
          </p:cNvPr>
          <p:cNvSpPr txBox="1"/>
          <p:nvPr/>
        </p:nvSpPr>
        <p:spPr>
          <a:xfrm>
            <a:off x="929855" y="2443585"/>
            <a:ext cx="9950016" cy="1415772"/>
          </a:xfrm>
          <a:prstGeom prst="rect">
            <a:avLst/>
          </a:prstGeom>
          <a:noFill/>
        </p:spPr>
        <p:txBody>
          <a:bodyPr wrap="square">
            <a:spAutoFit/>
          </a:bodyPr>
          <a:lstStyle/>
          <a:p>
            <a:pPr algn="just"/>
            <a:r>
              <a:rPr lang="es-419" sz="1800" dirty="0">
                <a:effectLst/>
                <a:latin typeface="Calibri" panose="020F0502020204030204" pitchFamily="34" charset="0"/>
                <a:ea typeface="Calibri" panose="020F0502020204030204" pitchFamily="34" charset="0"/>
              </a:rPr>
              <a:t>En esta sección se publicarán materiales de difusión sobre las prácticas de promoción del derecho de acceso a la información dirigidas a grupos en situación de vulnerabilidad, llevadas a cabo por los diversos países integrantes de la RTA.</a:t>
            </a:r>
          </a:p>
          <a:p>
            <a:pPr algn="just"/>
            <a:endParaRPr lang="es-ES" sz="1400" b="1" u="sng" dirty="0">
              <a:effectLst/>
              <a:latin typeface="Calibri" panose="020F0502020204030204" pitchFamily="34" charset="0"/>
              <a:ea typeface="Calibri" panose="020F0502020204030204" pitchFamily="34" charset="0"/>
              <a:cs typeface="Calibri" panose="020F0502020204030204" pitchFamily="34" charset="0"/>
            </a:endParaRPr>
          </a:p>
          <a:p>
            <a:pPr algn="just"/>
            <a:endParaRPr lang="pt-BR" dirty="0">
              <a:effectLst/>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1" name="Tabela 10">
            <a:extLst>
              <a:ext uri="{FF2B5EF4-FFF2-40B4-BE49-F238E27FC236}">
                <a16:creationId xmlns:a16="http://schemas.microsoft.com/office/drawing/2014/main" id="{5BF9138B-8AA4-B3BA-C96A-849865CD7ECD}"/>
              </a:ext>
            </a:extLst>
          </p:cNvPr>
          <p:cNvGraphicFramePr>
            <a:graphicFrameLocks noGrp="1"/>
          </p:cNvGraphicFramePr>
          <p:nvPr>
            <p:extLst>
              <p:ext uri="{D42A27DB-BD31-4B8C-83A1-F6EECF244321}">
                <p14:modId xmlns:p14="http://schemas.microsoft.com/office/powerpoint/2010/main" val="1277128354"/>
              </p:ext>
            </p:extLst>
          </p:nvPr>
        </p:nvGraphicFramePr>
        <p:xfrm>
          <a:off x="1167657" y="3661682"/>
          <a:ext cx="8459422" cy="1324384"/>
        </p:xfrm>
        <a:graphic>
          <a:graphicData uri="http://schemas.openxmlformats.org/drawingml/2006/table">
            <a:tbl>
              <a:tblPr firstRow="1" firstCol="1" bandRow="1">
                <a:tableStyleId>{B301B821-A1FF-4177-AEE7-76D212191A09}</a:tableStyleId>
              </a:tblPr>
              <a:tblGrid>
                <a:gridCol w="5008856">
                  <a:extLst>
                    <a:ext uri="{9D8B030D-6E8A-4147-A177-3AD203B41FA5}">
                      <a16:colId xmlns:a16="http://schemas.microsoft.com/office/drawing/2014/main" val="4281456235"/>
                    </a:ext>
                  </a:extLst>
                </a:gridCol>
                <a:gridCol w="3450566">
                  <a:extLst>
                    <a:ext uri="{9D8B030D-6E8A-4147-A177-3AD203B41FA5}">
                      <a16:colId xmlns:a16="http://schemas.microsoft.com/office/drawing/2014/main" val="2087859192"/>
                    </a:ext>
                  </a:extLst>
                </a:gridCol>
              </a:tblGrid>
              <a:tr h="331096">
                <a:tc>
                  <a:txBody>
                    <a:bodyPr/>
                    <a:lstStyle/>
                    <a:p>
                      <a:pPr algn="just"/>
                      <a:r>
                        <a:rPr lang="es-ES" sz="1600" b="1" kern="100" dirty="0">
                          <a:effectLst/>
                          <a:latin typeface="Calibri" panose="020F0502020204030204" pitchFamily="34" charset="0"/>
                          <a:ea typeface="Calibri" panose="020F0502020204030204" pitchFamily="34" charset="0"/>
                          <a:cs typeface="Calibri" panose="020F0502020204030204" pitchFamily="34" charset="0"/>
                        </a:rPr>
                        <a:t>Prácticas</a:t>
                      </a:r>
                      <a:endParaRPr lang="pt-BR" sz="1600" b="1"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tx2">
                        <a:lumMod val="75000"/>
                        <a:lumOff val="25000"/>
                      </a:schemeClr>
                    </a:solidFill>
                  </a:tcPr>
                </a:tc>
                <a:tc>
                  <a:txBody>
                    <a:bodyPr/>
                    <a:lstStyle/>
                    <a:p>
                      <a:pPr algn="just"/>
                      <a:r>
                        <a:rPr lang="es-ES" sz="1600" b="1" kern="100" dirty="0">
                          <a:effectLst/>
                          <a:latin typeface="Calibri" panose="020F0502020204030204" pitchFamily="34" charset="0"/>
                          <a:ea typeface="Calibri" panose="020F0502020204030204" pitchFamily="34" charset="0"/>
                          <a:cs typeface="Calibri" panose="020F0502020204030204" pitchFamily="34" charset="0"/>
                        </a:rPr>
                        <a:t>País</a:t>
                      </a:r>
                      <a:endParaRPr lang="pt-BR" sz="1600" b="1"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tx2">
                        <a:lumMod val="75000"/>
                        <a:lumOff val="25000"/>
                      </a:schemeClr>
                    </a:solidFill>
                  </a:tcPr>
                </a:tc>
                <a:extLst>
                  <a:ext uri="{0D108BD9-81ED-4DB2-BD59-A6C34878D82A}">
                    <a16:rowId xmlns:a16="http://schemas.microsoft.com/office/drawing/2014/main" val="3397527102"/>
                  </a:ext>
                </a:extLst>
              </a:tr>
              <a:tr h="331096">
                <a:tc>
                  <a:txBody>
                    <a:bodyPr/>
                    <a:lstStyle/>
                    <a:p>
                      <a:pPr algn="just"/>
                      <a:r>
                        <a:rPr lang="es-ES" sz="1600" b="0" kern="100">
                          <a:effectLst/>
                          <a:latin typeface="Calibri" panose="020F0502020204030204" pitchFamily="34" charset="0"/>
                          <a:ea typeface="Calibri" panose="020F0502020204030204" pitchFamily="34" charset="0"/>
                          <a:cs typeface="Calibri" panose="020F0502020204030204" pitchFamily="34" charset="0"/>
                        </a:rPr>
                        <a:t>Título e descripción de la practica </a:t>
                      </a:r>
                      <a:endParaRPr lang="pt-BR" sz="16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600" b="0" kern="100">
                          <a:effectLst/>
                          <a:latin typeface="Calibri" panose="020F0502020204030204" pitchFamily="34" charset="0"/>
                          <a:ea typeface="Calibri" panose="020F0502020204030204" pitchFamily="34" charset="0"/>
                          <a:cs typeface="Calibri" panose="020F0502020204030204" pitchFamily="34" charset="0"/>
                        </a:rPr>
                        <a:t>País y órgano garante responsable</a:t>
                      </a:r>
                      <a:endParaRPr lang="pt-BR" sz="16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837881391"/>
                  </a:ext>
                </a:extLst>
              </a:tr>
              <a:tr h="331096">
                <a:tc>
                  <a:txBody>
                    <a:bodyPr/>
                    <a:lstStyle/>
                    <a:p>
                      <a:pPr algn="just"/>
                      <a:r>
                        <a:rPr lang="es-ES" sz="1600" b="0" kern="100">
                          <a:effectLst/>
                          <a:latin typeface="Calibri" panose="020F0502020204030204" pitchFamily="34" charset="0"/>
                          <a:ea typeface="Calibri" panose="020F0502020204030204" pitchFamily="34" charset="0"/>
                          <a:cs typeface="Calibri" panose="020F0502020204030204" pitchFamily="34" charset="0"/>
                        </a:rPr>
                        <a:t>Título e descripción de la practica </a:t>
                      </a:r>
                      <a:endParaRPr lang="pt-BR" sz="16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600" b="0" kern="100">
                          <a:effectLst/>
                          <a:latin typeface="Calibri" panose="020F0502020204030204" pitchFamily="34" charset="0"/>
                          <a:ea typeface="Calibri" panose="020F0502020204030204" pitchFamily="34" charset="0"/>
                          <a:cs typeface="Calibri" panose="020F0502020204030204" pitchFamily="34" charset="0"/>
                        </a:rPr>
                        <a:t>País y órgano garante responsable</a:t>
                      </a:r>
                      <a:endParaRPr lang="pt-BR" sz="16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374058682"/>
                  </a:ext>
                </a:extLst>
              </a:tr>
              <a:tr h="331096">
                <a:tc>
                  <a:txBody>
                    <a:bodyPr/>
                    <a:lstStyle/>
                    <a:p>
                      <a:pPr algn="just"/>
                      <a:r>
                        <a:rPr lang="es-ES" sz="1600" b="0" kern="100">
                          <a:effectLst/>
                          <a:latin typeface="Calibri" panose="020F0502020204030204" pitchFamily="34" charset="0"/>
                          <a:ea typeface="Calibri" panose="020F0502020204030204" pitchFamily="34" charset="0"/>
                          <a:cs typeface="Calibri" panose="020F0502020204030204" pitchFamily="34" charset="0"/>
                        </a:rPr>
                        <a:t>Título e descripción de la practica </a:t>
                      </a:r>
                      <a:endParaRPr lang="pt-BR" sz="1600" b="0" kern="1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r>
                        <a:rPr lang="es-ES" sz="1600" b="0" kern="100" dirty="0">
                          <a:effectLst/>
                          <a:latin typeface="Calibri" panose="020F0502020204030204" pitchFamily="34" charset="0"/>
                          <a:ea typeface="Calibri" panose="020F0502020204030204" pitchFamily="34" charset="0"/>
                          <a:cs typeface="Calibri" panose="020F0502020204030204" pitchFamily="34" charset="0"/>
                        </a:rPr>
                        <a:t>País y órgano garante responsable</a:t>
                      </a:r>
                      <a:endParaRPr lang="pt-BR" sz="1600" b="0" kern="1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641628049"/>
                  </a:ext>
                </a:extLst>
              </a:tr>
            </a:tbl>
          </a:graphicData>
        </a:graphic>
      </p:graphicFrame>
    </p:spTree>
    <p:extLst>
      <p:ext uri="{BB962C8B-B14F-4D97-AF65-F5344CB8AC3E}">
        <p14:creationId xmlns:p14="http://schemas.microsoft.com/office/powerpoint/2010/main" val="1192686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20210" y="503402"/>
            <a:ext cx="8490333"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3200" b="1" noProof="0" dirty="0">
                <a:solidFill>
                  <a:srgbClr val="000000"/>
                </a:solidFill>
                <a:latin typeface="Source Sans Pro"/>
                <a:ea typeface="Source Sans Pro"/>
              </a:rPr>
              <a:t>Accione para 2025: Directrices y lineamientos para promoción del DAIP</a:t>
            </a:r>
            <a:endParaRPr lang="es-419" sz="3200" noProof="0" dirty="0">
              <a:latin typeface="Franklin Gothic Demi"/>
            </a:endParaRPr>
          </a:p>
        </p:txBody>
      </p:sp>
      <p:sp>
        <p:nvSpPr>
          <p:cNvPr id="7" name="CuadroTexto 6">
            <a:extLst>
              <a:ext uri="{FF2B5EF4-FFF2-40B4-BE49-F238E27FC236}">
                <a16:creationId xmlns:a16="http://schemas.microsoft.com/office/drawing/2014/main" id="{76CBFA9E-12A4-EBF9-7251-3FA7E24AC5AC}"/>
              </a:ext>
            </a:extLst>
          </p:cNvPr>
          <p:cNvSpPr txBox="1"/>
          <p:nvPr/>
        </p:nvSpPr>
        <p:spPr>
          <a:xfrm>
            <a:off x="700489" y="2062233"/>
            <a:ext cx="10791022" cy="25780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gn="just">
              <a:lnSpc>
                <a:spcPct val="150000"/>
              </a:lnSpc>
              <a:buFont typeface="Arial"/>
              <a:buChar char="•"/>
            </a:pPr>
            <a:r>
              <a:rPr lang="es-ES" sz="2200" noProof="0" dirty="0">
                <a:solidFill>
                  <a:srgbClr val="000000"/>
                </a:solidFill>
                <a:latin typeface="Source Sans Pro"/>
                <a:ea typeface="Source Sans Pro"/>
              </a:rPr>
              <a:t>Garantía de accesibilidad integral</a:t>
            </a:r>
          </a:p>
          <a:p>
            <a:pPr marL="342900" indent="-342900" algn="just">
              <a:lnSpc>
                <a:spcPct val="150000"/>
              </a:lnSpc>
              <a:buFont typeface="Arial"/>
              <a:buChar char="•"/>
            </a:pPr>
            <a:r>
              <a:rPr lang="es-ES" sz="2200" noProof="0" dirty="0">
                <a:solidFill>
                  <a:srgbClr val="000000"/>
                </a:solidFill>
                <a:latin typeface="Source Sans Pro"/>
                <a:ea typeface="Source Sans Pro"/>
              </a:rPr>
              <a:t>Desarrollo de capacidades locales y empoderamiento comunitario</a:t>
            </a:r>
          </a:p>
          <a:p>
            <a:pPr marL="342900" indent="-342900" algn="just">
              <a:lnSpc>
                <a:spcPct val="150000"/>
              </a:lnSpc>
              <a:buFont typeface="Arial"/>
              <a:buChar char="•"/>
            </a:pPr>
            <a:r>
              <a:rPr lang="es-ES" sz="2200" noProof="0" dirty="0">
                <a:solidFill>
                  <a:srgbClr val="000000"/>
                </a:solidFill>
                <a:latin typeface="Source Sans Pro"/>
                <a:ea typeface="Source Sans Pro"/>
              </a:rPr>
              <a:t>Priorización de temas relevantes para los grupos vulnerables</a:t>
            </a:r>
          </a:p>
          <a:p>
            <a:pPr marL="342900" indent="-342900" algn="just">
              <a:lnSpc>
                <a:spcPct val="150000"/>
              </a:lnSpc>
              <a:buFont typeface="Arial"/>
              <a:buChar char="•"/>
            </a:pPr>
            <a:r>
              <a:rPr lang="es-ES" sz="2200" noProof="0" dirty="0">
                <a:solidFill>
                  <a:srgbClr val="000000"/>
                </a:solidFill>
                <a:latin typeface="Source Sans Pro"/>
                <a:ea typeface="Source Sans Pro"/>
              </a:rPr>
              <a:t>Fortalecimiento de infraestructuras y tecnologías de inclusión</a:t>
            </a:r>
          </a:p>
          <a:p>
            <a:pPr marL="342900" indent="-342900" algn="just">
              <a:lnSpc>
                <a:spcPct val="150000"/>
              </a:lnSpc>
              <a:buFont typeface="Arial"/>
              <a:buChar char="•"/>
            </a:pPr>
            <a:r>
              <a:rPr lang="es-ES" sz="2200" noProof="0" dirty="0">
                <a:solidFill>
                  <a:srgbClr val="000000"/>
                </a:solidFill>
                <a:latin typeface="Source Sans Pro"/>
                <a:ea typeface="Source Sans Pro"/>
              </a:rPr>
              <a:t>Monitoreo y evaluación continua</a:t>
            </a:r>
            <a:endParaRPr lang="es-419" sz="2200" noProof="0" dirty="0">
              <a:solidFill>
                <a:srgbClr val="000000"/>
              </a:solidFill>
              <a:latin typeface="Source Sans Pro"/>
              <a:ea typeface="Source Sans Pro"/>
            </a:endParaRPr>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
        <p:nvSpPr>
          <p:cNvPr id="3" name="CaixaDeTexto 2">
            <a:extLst>
              <a:ext uri="{FF2B5EF4-FFF2-40B4-BE49-F238E27FC236}">
                <a16:creationId xmlns:a16="http://schemas.microsoft.com/office/drawing/2014/main" id="{66A40FBD-C73F-227B-CFF4-BC1823365A37}"/>
              </a:ext>
            </a:extLst>
          </p:cNvPr>
          <p:cNvSpPr txBox="1"/>
          <p:nvPr/>
        </p:nvSpPr>
        <p:spPr>
          <a:xfrm>
            <a:off x="907929" y="5132565"/>
            <a:ext cx="10289157" cy="707886"/>
          </a:xfrm>
          <a:prstGeom prst="rect">
            <a:avLst/>
          </a:prstGeom>
          <a:noFill/>
        </p:spPr>
        <p:txBody>
          <a:bodyPr wrap="square">
            <a:spAutoFit/>
          </a:bodyPr>
          <a:lstStyle/>
          <a:p>
            <a:r>
              <a:rPr lang="es-419" sz="2000" b="1" noProof="0" dirty="0">
                <a:solidFill>
                  <a:srgbClr val="000000"/>
                </a:solidFill>
                <a:latin typeface="Source Sans Pro"/>
                <a:ea typeface="Source Sans Pro"/>
              </a:rPr>
              <a:t>Compartir una propuesta de directrices iniciales para discusión con el Grupo em Enero de 2025</a:t>
            </a:r>
            <a:endParaRPr lang="es-419" sz="2000" noProof="0" dirty="0"/>
          </a:p>
        </p:txBody>
      </p:sp>
    </p:spTree>
    <p:extLst>
      <p:ext uri="{BB962C8B-B14F-4D97-AF65-F5344CB8AC3E}">
        <p14:creationId xmlns:p14="http://schemas.microsoft.com/office/powerpoint/2010/main" val="3643874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F4C09-AFEE-4732-6279-5DB050512D9E}"/>
            </a:ext>
          </a:extLst>
        </p:cNvPr>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F784E0C3-E2A2-E7E8-E88C-47D1C6ABCFB1}"/>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6FF54493-9FA5-6AE8-82B3-0E17BB875818}"/>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err="1">
                <a:latin typeface="Franklin Gothic Demi"/>
              </a:rPr>
              <a:t>Otras</a:t>
            </a:r>
            <a:r>
              <a:rPr lang="pt-BR" sz="3200" dirty="0">
                <a:latin typeface="Franklin Gothic Demi"/>
              </a:rPr>
              <a:t> </a:t>
            </a:r>
            <a:r>
              <a:rPr lang="pt-BR" sz="3200" dirty="0" err="1">
                <a:latin typeface="Franklin Gothic Demi"/>
              </a:rPr>
              <a:t>acciones</a:t>
            </a:r>
            <a:r>
              <a:rPr lang="pt-BR" sz="3200" dirty="0">
                <a:latin typeface="Franklin Gothic Demi"/>
              </a:rPr>
              <a:t> para 2025</a:t>
            </a:r>
          </a:p>
        </p:txBody>
      </p:sp>
      <p:sp>
        <p:nvSpPr>
          <p:cNvPr id="7" name="CuadroTexto 6">
            <a:extLst>
              <a:ext uri="{FF2B5EF4-FFF2-40B4-BE49-F238E27FC236}">
                <a16:creationId xmlns:a16="http://schemas.microsoft.com/office/drawing/2014/main" id="{B139EC20-C4B8-73D6-3F66-3E3177F2E356}"/>
              </a:ext>
            </a:extLst>
          </p:cNvPr>
          <p:cNvSpPr txBox="1"/>
          <p:nvPr/>
        </p:nvSpPr>
        <p:spPr>
          <a:xfrm>
            <a:off x="638978" y="2208882"/>
            <a:ext cx="10791022" cy="10545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gn="just">
              <a:lnSpc>
                <a:spcPct val="150000"/>
              </a:lnSpc>
              <a:buFont typeface="Arial"/>
              <a:buChar char="•"/>
            </a:pPr>
            <a:r>
              <a:rPr lang="pt-BR" sz="2200" dirty="0">
                <a:solidFill>
                  <a:srgbClr val="000000"/>
                </a:solidFill>
                <a:latin typeface="Source Sans Pro"/>
                <a:ea typeface="Source Sans Pro"/>
              </a:rPr>
              <a:t>Discutir, </a:t>
            </a:r>
            <a:r>
              <a:rPr lang="pt-BR" sz="2200" dirty="0" err="1">
                <a:solidFill>
                  <a:srgbClr val="000000"/>
                </a:solidFill>
                <a:latin typeface="Source Sans Pro"/>
                <a:ea typeface="Source Sans Pro"/>
              </a:rPr>
              <a:t>en</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el</a:t>
            </a:r>
            <a:r>
              <a:rPr lang="pt-BR" sz="2200" dirty="0">
                <a:solidFill>
                  <a:srgbClr val="000000"/>
                </a:solidFill>
                <a:latin typeface="Source Sans Pro"/>
                <a:ea typeface="Source Sans Pro"/>
              </a:rPr>
              <a:t> marco de XXVII </a:t>
            </a:r>
            <a:r>
              <a:rPr lang="pt-BR" sz="2200" dirty="0" err="1">
                <a:solidFill>
                  <a:srgbClr val="000000"/>
                </a:solidFill>
                <a:latin typeface="Source Sans Pro"/>
                <a:ea typeface="Source Sans Pro"/>
              </a:rPr>
              <a:t>encuentro</a:t>
            </a:r>
            <a:r>
              <a:rPr lang="pt-BR" sz="2200" dirty="0">
                <a:solidFill>
                  <a:srgbClr val="000000"/>
                </a:solidFill>
                <a:latin typeface="Source Sans Pro"/>
                <a:ea typeface="Source Sans Pro"/>
              </a:rPr>
              <a:t> de </a:t>
            </a:r>
            <a:r>
              <a:rPr lang="pt-BR" sz="2200" dirty="0" err="1">
                <a:solidFill>
                  <a:srgbClr val="000000"/>
                </a:solidFill>
                <a:latin typeface="Source Sans Pro"/>
                <a:ea typeface="Source Sans Pro"/>
              </a:rPr>
              <a:t>la</a:t>
            </a:r>
            <a:r>
              <a:rPr lang="pt-BR" sz="2200" dirty="0">
                <a:solidFill>
                  <a:srgbClr val="000000"/>
                </a:solidFill>
                <a:latin typeface="Source Sans Pro"/>
                <a:ea typeface="Source Sans Pro"/>
              </a:rPr>
              <a:t> RTA, </a:t>
            </a:r>
            <a:r>
              <a:rPr lang="pt-BR" sz="2200" b="1" dirty="0" err="1">
                <a:solidFill>
                  <a:srgbClr val="000000"/>
                </a:solidFill>
                <a:latin typeface="Source Sans Pro"/>
                <a:ea typeface="Source Sans Pro"/>
              </a:rPr>
              <a:t>posibles</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acciones</a:t>
            </a:r>
            <a:r>
              <a:rPr lang="pt-BR" sz="2200" b="1" dirty="0">
                <a:solidFill>
                  <a:srgbClr val="000000"/>
                </a:solidFill>
                <a:latin typeface="Source Sans Pro"/>
                <a:ea typeface="Source Sans Pro"/>
              </a:rPr>
              <a:t> a </a:t>
            </a:r>
            <a:r>
              <a:rPr lang="pt-BR" sz="2200" b="1" dirty="0" err="1">
                <a:solidFill>
                  <a:srgbClr val="000000"/>
                </a:solidFill>
                <a:latin typeface="Source Sans Pro"/>
                <a:ea typeface="Source Sans Pro"/>
              </a:rPr>
              <a:t>desarrollar</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en</a:t>
            </a:r>
            <a:r>
              <a:rPr lang="pt-BR" sz="2200" b="1" dirty="0">
                <a:solidFill>
                  <a:srgbClr val="000000"/>
                </a:solidFill>
                <a:latin typeface="Source Sans Pro"/>
                <a:ea typeface="Source Sans Pro"/>
              </a:rPr>
              <a:t> 2025</a:t>
            </a:r>
            <a:r>
              <a:rPr lang="pt-BR" sz="2200" dirty="0">
                <a:solidFill>
                  <a:srgbClr val="000000"/>
                </a:solidFill>
                <a:latin typeface="Source Sans Pro"/>
                <a:ea typeface="Source Sans Pro"/>
              </a:rPr>
              <a:t> conforme </a:t>
            </a:r>
            <a:r>
              <a:rPr lang="pt-BR" sz="2200" dirty="0" err="1">
                <a:solidFill>
                  <a:srgbClr val="000000"/>
                </a:solidFill>
                <a:latin typeface="Source Sans Pro"/>
                <a:ea typeface="Source Sans Pro"/>
              </a:rPr>
              <a:t>las</a:t>
            </a:r>
            <a:r>
              <a:rPr lang="pt-BR" sz="2200" dirty="0">
                <a:solidFill>
                  <a:srgbClr val="000000"/>
                </a:solidFill>
                <a:latin typeface="Source Sans Pro"/>
                <a:ea typeface="Source Sans Pro"/>
              </a:rPr>
              <a:t> iniciativas que </a:t>
            </a:r>
            <a:r>
              <a:rPr lang="pt-BR" sz="2200" dirty="0" err="1">
                <a:solidFill>
                  <a:srgbClr val="000000"/>
                </a:solidFill>
                <a:latin typeface="Source Sans Pro"/>
                <a:ea typeface="Source Sans Pro"/>
              </a:rPr>
              <a:t>manifiesten</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los</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miembros</a:t>
            </a:r>
            <a:r>
              <a:rPr lang="pt-BR" sz="2200" dirty="0">
                <a:solidFill>
                  <a:srgbClr val="000000"/>
                </a:solidFill>
                <a:latin typeface="Source Sans Pro"/>
                <a:ea typeface="Source Sans Pro"/>
              </a:rPr>
              <a:t> del Grupo de Trabajo. </a:t>
            </a:r>
          </a:p>
        </p:txBody>
      </p:sp>
      <p:cxnSp>
        <p:nvCxnSpPr>
          <p:cNvPr id="8" name="Google Shape;56;p13">
            <a:extLst>
              <a:ext uri="{FF2B5EF4-FFF2-40B4-BE49-F238E27FC236}">
                <a16:creationId xmlns:a16="http://schemas.microsoft.com/office/drawing/2014/main" id="{175572D5-E052-C54B-CB57-0E166373658D}"/>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Tree>
    <p:extLst>
      <p:ext uri="{BB962C8B-B14F-4D97-AF65-F5344CB8AC3E}">
        <p14:creationId xmlns:p14="http://schemas.microsoft.com/office/powerpoint/2010/main" val="118333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627043" y="473208"/>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602255" y="4761123"/>
            <a:ext cx="5387249" cy="17235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b="1" err="1">
                <a:latin typeface="Source Sans Pro"/>
                <a:ea typeface="Source Sans Pro"/>
              </a:rPr>
              <a:t>Cibelle</a:t>
            </a:r>
            <a:r>
              <a:rPr lang="es-ES" b="1" dirty="0">
                <a:latin typeface="Source Sans Pro"/>
                <a:ea typeface="Source Sans Pro"/>
              </a:rPr>
              <a:t> Brasil</a:t>
            </a:r>
            <a:br>
              <a:rPr lang="es-ES" dirty="0">
                <a:latin typeface="Source Sans Pro"/>
                <a:ea typeface="Source Sans Pro"/>
              </a:rPr>
            </a:br>
            <a:r>
              <a:rPr lang="es-ES" dirty="0">
                <a:latin typeface="Source Sans Pro"/>
                <a:ea typeface="Source Sans Pro"/>
              </a:rPr>
              <a:t>Directora de Supervisión y Monitoreo del Acceso a la Información. </a:t>
            </a:r>
            <a:br>
              <a:rPr lang="es-ES" dirty="0">
                <a:latin typeface="Source Sans Pro"/>
                <a:ea typeface="Source Sans Pro"/>
              </a:rPr>
            </a:br>
            <a:r>
              <a:rPr lang="es-ES" dirty="0">
                <a:latin typeface="Source Sans Pro"/>
                <a:ea typeface="Source Sans Pro"/>
              </a:rPr>
              <a:t>Secretaria Nacional de Acceso a la Información, CGU/Brasil</a:t>
            </a:r>
            <a:endParaRPr lang="es-ES" sz="1400" dirty="0">
              <a:latin typeface="Source Sans Pro"/>
              <a:ea typeface="Source Sans Pro"/>
            </a:endParaRPr>
          </a:p>
          <a:p>
            <a:endParaRPr lang="pt-BR" sz="1400" dirty="0">
              <a:latin typeface="Source Sans Pro"/>
              <a:ea typeface="Source Sans Pro"/>
            </a:endParaRPr>
          </a:p>
        </p:txBody>
      </p:sp>
      <p:sp>
        <p:nvSpPr>
          <p:cNvPr id="2" name="CuadroTexto 1">
            <a:extLst>
              <a:ext uri="{FF2B5EF4-FFF2-40B4-BE49-F238E27FC236}">
                <a16:creationId xmlns:a16="http://schemas.microsoft.com/office/drawing/2014/main" id="{F309929D-41B5-7A89-33A1-55AD36C60055}"/>
              </a:ext>
            </a:extLst>
          </p:cNvPr>
          <p:cNvSpPr txBox="1"/>
          <p:nvPr/>
        </p:nvSpPr>
        <p:spPr>
          <a:xfrm>
            <a:off x="6138231" y="4761122"/>
            <a:ext cx="538724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b="1" dirty="0">
                <a:latin typeface="Source Sans Pro"/>
                <a:ea typeface="Source Sans Pro"/>
              </a:rPr>
              <a:t>Maria Gracia </a:t>
            </a:r>
            <a:r>
              <a:rPr lang="pt-BR" b="1" dirty="0" err="1">
                <a:latin typeface="Source Sans Pro"/>
                <a:ea typeface="Source Sans Pro"/>
              </a:rPr>
              <a:t>Andia</a:t>
            </a:r>
            <a:br>
              <a:rPr lang="pt-BR" dirty="0">
                <a:latin typeface="Source Sans Pro"/>
                <a:ea typeface="Source Sans Pro"/>
              </a:rPr>
            </a:br>
            <a:r>
              <a:rPr lang="pt-BR" dirty="0">
                <a:latin typeface="Source Sans Pro"/>
                <a:ea typeface="Source Sans Pro"/>
              </a:rPr>
              <a:t>Titular </a:t>
            </a:r>
            <a:r>
              <a:rPr lang="pt-BR" dirty="0" err="1">
                <a:latin typeface="Source Sans Pro"/>
                <a:ea typeface="Source Sans Pro"/>
              </a:rPr>
              <a:t>del</a:t>
            </a:r>
            <a:r>
              <a:rPr lang="pt-BR" dirty="0">
                <a:latin typeface="Source Sans Pro"/>
                <a:ea typeface="Source Sans Pro"/>
              </a:rPr>
              <a:t> </a:t>
            </a:r>
            <a:r>
              <a:rPr lang="pt-BR" dirty="0" err="1">
                <a:latin typeface="Source Sans Pro"/>
                <a:ea typeface="Source Sans Pro"/>
              </a:rPr>
              <a:t>Órgano</a:t>
            </a:r>
            <a:r>
              <a:rPr lang="pt-BR" dirty="0">
                <a:latin typeface="Source Sans Pro"/>
                <a:ea typeface="Source Sans Pro"/>
              </a:rPr>
              <a:t> Garante </a:t>
            </a:r>
            <a:r>
              <a:rPr lang="pt-BR" dirty="0" err="1">
                <a:latin typeface="Source Sans Pro"/>
                <a:ea typeface="Source Sans Pro"/>
              </a:rPr>
              <a:t>del</a:t>
            </a:r>
            <a:r>
              <a:rPr lang="pt-BR" dirty="0">
                <a:latin typeface="Source Sans Pro"/>
                <a:ea typeface="Source Sans Pro"/>
              </a:rPr>
              <a:t> </a:t>
            </a:r>
            <a:r>
              <a:rPr lang="pt-BR" dirty="0" err="1">
                <a:latin typeface="Source Sans Pro"/>
                <a:ea typeface="Source Sans Pro"/>
              </a:rPr>
              <a:t>Derecho</a:t>
            </a:r>
            <a:r>
              <a:rPr lang="pt-BR" dirty="0">
                <a:latin typeface="Source Sans Pro"/>
                <a:ea typeface="Source Sans Pro"/>
              </a:rPr>
              <a:t> de </a:t>
            </a:r>
            <a:r>
              <a:rPr lang="pt-BR" dirty="0" err="1">
                <a:latin typeface="Source Sans Pro"/>
                <a:ea typeface="Source Sans Pro"/>
              </a:rPr>
              <a:t>Acceso</a:t>
            </a:r>
            <a:r>
              <a:rPr lang="pt-BR" dirty="0">
                <a:latin typeface="Source Sans Pro"/>
                <a:ea typeface="Source Sans Pro"/>
              </a:rPr>
              <a:t> a </a:t>
            </a:r>
            <a:r>
              <a:rPr lang="pt-BR" dirty="0" err="1">
                <a:latin typeface="Source Sans Pro"/>
                <a:ea typeface="Source Sans Pro"/>
              </a:rPr>
              <a:t>la</a:t>
            </a:r>
            <a:r>
              <a:rPr lang="pt-BR" dirty="0">
                <a:latin typeface="Source Sans Pro"/>
                <a:ea typeface="Source Sans Pro"/>
              </a:rPr>
              <a:t> </a:t>
            </a:r>
            <a:r>
              <a:rPr lang="pt-BR" dirty="0" err="1">
                <a:latin typeface="Source Sans Pro"/>
                <a:ea typeface="Source Sans Pro"/>
              </a:rPr>
              <a:t>Información</a:t>
            </a:r>
            <a:r>
              <a:rPr lang="pt-BR" dirty="0">
                <a:latin typeface="Source Sans Pro"/>
                <a:ea typeface="Source Sans Pro"/>
              </a:rPr>
              <a:t> de </a:t>
            </a:r>
            <a:r>
              <a:rPr lang="pt-BR" dirty="0" err="1">
                <a:latin typeface="Source Sans Pro"/>
                <a:ea typeface="Source Sans Pro"/>
              </a:rPr>
              <a:t>la</a:t>
            </a:r>
            <a:r>
              <a:rPr lang="pt-BR" dirty="0">
                <a:latin typeface="Source Sans Pro"/>
                <a:ea typeface="Source Sans Pro"/>
              </a:rPr>
              <a:t> </a:t>
            </a:r>
            <a:r>
              <a:rPr lang="pt-BR" dirty="0" err="1">
                <a:latin typeface="Source Sans Pro"/>
                <a:ea typeface="Source Sans Pro"/>
              </a:rPr>
              <a:t>Ciudad</a:t>
            </a:r>
            <a:r>
              <a:rPr lang="pt-BR" dirty="0">
                <a:latin typeface="Source Sans Pro"/>
                <a:ea typeface="Source Sans Pro"/>
              </a:rPr>
              <a:t> Autónoma de Buenos Aires (OGDAI-GCBA)/Argentina</a:t>
            </a:r>
            <a:endParaRPr lang="es-ES" sz="1400" dirty="0">
              <a:latin typeface="Source Sans Pro"/>
              <a:ea typeface="Source Sans Pro"/>
            </a:endParaRPr>
          </a:p>
        </p:txBody>
      </p:sp>
      <p:sp>
        <p:nvSpPr>
          <p:cNvPr id="3" name="CuadroTexto 2">
            <a:extLst>
              <a:ext uri="{FF2B5EF4-FFF2-40B4-BE49-F238E27FC236}">
                <a16:creationId xmlns:a16="http://schemas.microsoft.com/office/drawing/2014/main" id="{B80A18BB-5171-7581-5EF9-36C4F0E7E681}"/>
              </a:ext>
            </a:extLst>
          </p:cNvPr>
          <p:cNvSpPr txBox="1"/>
          <p:nvPr/>
        </p:nvSpPr>
        <p:spPr>
          <a:xfrm>
            <a:off x="712424" y="2502665"/>
            <a:ext cx="427638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6000" b="1" dirty="0">
                <a:latin typeface="Franklin Gothic Demi"/>
                <a:ea typeface="Calibri"/>
                <a:cs typeface="Calibri"/>
              </a:rPr>
              <a:t>¡</a:t>
            </a:r>
            <a:r>
              <a:rPr lang="pt-BR" sz="6000" b="1" dirty="0" err="1">
                <a:latin typeface="Franklin Gothic Demi"/>
                <a:ea typeface="Calibri"/>
                <a:cs typeface="Calibri"/>
              </a:rPr>
              <a:t>Gracias</a:t>
            </a:r>
            <a:r>
              <a:rPr lang="pt-BR" sz="6000" b="1" dirty="0">
                <a:latin typeface="Franklin Gothic Demi"/>
                <a:ea typeface="Calibri"/>
                <a:cs typeface="Calibri"/>
              </a:rPr>
              <a:t>!</a:t>
            </a:r>
            <a:endParaRPr lang="es-ES" dirty="0"/>
          </a:p>
        </p:txBody>
      </p:sp>
      <p:cxnSp>
        <p:nvCxnSpPr>
          <p:cNvPr id="7" name="Google Shape;56;p13">
            <a:extLst>
              <a:ext uri="{FF2B5EF4-FFF2-40B4-BE49-F238E27FC236}">
                <a16:creationId xmlns:a16="http://schemas.microsoft.com/office/drawing/2014/main" id="{ED6011EF-A89A-51E2-EF58-D86326414484}"/>
              </a:ext>
            </a:extLst>
          </p:cNvPr>
          <p:cNvCxnSpPr/>
          <p:nvPr/>
        </p:nvCxnSpPr>
        <p:spPr>
          <a:xfrm>
            <a:off x="601082" y="4251878"/>
            <a:ext cx="8957700" cy="0"/>
          </a:xfrm>
          <a:prstGeom prst="straightConnector1">
            <a:avLst/>
          </a:prstGeom>
          <a:noFill/>
          <a:ln w="38100" cap="flat" cmpd="sng">
            <a:solidFill>
              <a:srgbClr val="005059"/>
            </a:solidFill>
            <a:prstDash val="solid"/>
            <a:round/>
            <a:headEnd type="none" w="med" len="med"/>
            <a:tailEnd type="none" w="med" len="med"/>
          </a:ln>
        </p:spPr>
      </p:cxnSp>
    </p:spTree>
    <p:extLst>
      <p:ext uri="{BB962C8B-B14F-4D97-AF65-F5344CB8AC3E}">
        <p14:creationId xmlns:p14="http://schemas.microsoft.com/office/powerpoint/2010/main" val="284865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err="1">
                <a:latin typeface="Franklin Gothic Demi"/>
              </a:rPr>
              <a:t>Plan</a:t>
            </a:r>
            <a:r>
              <a:rPr lang="pt-BR" sz="3200" dirty="0">
                <a:latin typeface="Franklin Gothic Demi"/>
              </a:rPr>
              <a:t> de Trabajo 2024: '</a:t>
            </a:r>
            <a:r>
              <a:rPr lang="pt-BR" sz="3200" dirty="0" err="1">
                <a:latin typeface="Franklin Gothic Demi"/>
              </a:rPr>
              <a:t>Actividades</a:t>
            </a:r>
            <a:r>
              <a:rPr lang="pt-BR" sz="3200" dirty="0">
                <a:latin typeface="Franklin Gothic Demi"/>
              </a:rPr>
              <a:t> y avances'</a:t>
            </a:r>
          </a:p>
        </p:txBody>
      </p:sp>
      <p:graphicFrame>
        <p:nvGraphicFramePr>
          <p:cNvPr id="2" name="Tabla 1">
            <a:extLst>
              <a:ext uri="{FF2B5EF4-FFF2-40B4-BE49-F238E27FC236}">
                <a16:creationId xmlns:a16="http://schemas.microsoft.com/office/drawing/2014/main" id="{45A68E71-A962-71EB-5201-D09A480F4593}"/>
              </a:ext>
            </a:extLst>
          </p:cNvPr>
          <p:cNvGraphicFramePr>
            <a:graphicFrameLocks noGrp="1"/>
          </p:cNvGraphicFramePr>
          <p:nvPr>
            <p:extLst>
              <p:ext uri="{D42A27DB-BD31-4B8C-83A1-F6EECF244321}">
                <p14:modId xmlns:p14="http://schemas.microsoft.com/office/powerpoint/2010/main" val="1293775193"/>
              </p:ext>
            </p:extLst>
          </p:nvPr>
        </p:nvGraphicFramePr>
        <p:xfrm>
          <a:off x="624288" y="2120747"/>
          <a:ext cx="10949470" cy="4025030"/>
        </p:xfrm>
        <a:graphic>
          <a:graphicData uri="http://schemas.openxmlformats.org/drawingml/2006/table">
            <a:tbl>
              <a:tblPr firstRow="1" bandRow="1">
                <a:tableStyleId>{5C22544A-7EE6-4342-B048-85BDC9FD1C3A}</a:tableStyleId>
              </a:tblPr>
              <a:tblGrid>
                <a:gridCol w="5474735">
                  <a:extLst>
                    <a:ext uri="{9D8B030D-6E8A-4147-A177-3AD203B41FA5}">
                      <a16:colId xmlns:a16="http://schemas.microsoft.com/office/drawing/2014/main" val="2199020236"/>
                    </a:ext>
                  </a:extLst>
                </a:gridCol>
                <a:gridCol w="5474735">
                  <a:extLst>
                    <a:ext uri="{9D8B030D-6E8A-4147-A177-3AD203B41FA5}">
                      <a16:colId xmlns:a16="http://schemas.microsoft.com/office/drawing/2014/main" val="296709447"/>
                    </a:ext>
                  </a:extLst>
                </a:gridCol>
              </a:tblGrid>
              <a:tr h="367430">
                <a:tc>
                  <a:txBody>
                    <a:bodyPr/>
                    <a:lstStyle/>
                    <a:p>
                      <a:pPr algn="ctr"/>
                      <a:r>
                        <a:rPr lang="es-ES" b="1" dirty="0">
                          <a:latin typeface="Source Sans Pro"/>
                        </a:rPr>
                        <a:t>Actividad</a:t>
                      </a:r>
                    </a:p>
                  </a:txBody>
                  <a:tcPr/>
                </a:tc>
                <a:tc>
                  <a:txBody>
                    <a:bodyPr/>
                    <a:lstStyle/>
                    <a:p>
                      <a:pPr algn="ctr"/>
                      <a:r>
                        <a:rPr lang="es-ES" b="1" dirty="0">
                          <a:latin typeface="Source Sans Pro"/>
                        </a:rPr>
                        <a:t>Status</a:t>
                      </a:r>
                    </a:p>
                  </a:txBody>
                  <a:tcPr/>
                </a:tc>
                <a:extLst>
                  <a:ext uri="{0D108BD9-81ED-4DB2-BD59-A6C34878D82A}">
                    <a16:rowId xmlns:a16="http://schemas.microsoft.com/office/drawing/2014/main" val="484038954"/>
                  </a:ext>
                </a:extLst>
              </a:tr>
              <a:tr h="370840">
                <a:tc>
                  <a:txBody>
                    <a:bodyPr/>
                    <a:lstStyle/>
                    <a:p>
                      <a:pPr lvl="0">
                        <a:buNone/>
                      </a:pPr>
                      <a:r>
                        <a:rPr lang="es-ES" sz="1800" b="0" i="0" u="none" strike="noStrike" baseline="0" noProof="0" dirty="0">
                          <a:solidFill>
                            <a:srgbClr val="000000"/>
                          </a:solidFill>
                          <a:latin typeface="Source Sans Pro"/>
                        </a:rPr>
                        <a:t>Compartir el </a:t>
                      </a:r>
                      <a:r>
                        <a:rPr lang="es-ES" sz="1800" b="1" i="0" u="none" strike="noStrike" baseline="0" noProof="0" dirty="0">
                          <a:solidFill>
                            <a:srgbClr val="000000"/>
                          </a:solidFill>
                          <a:latin typeface="Source Sans Pro"/>
                        </a:rPr>
                        <a:t>diagnóstico </a:t>
                      </a:r>
                      <a:r>
                        <a:rPr lang="es-ES" sz="1800" b="0" i="0" u="none" strike="noStrike" baseline="0" noProof="0" dirty="0">
                          <a:solidFill>
                            <a:srgbClr val="000000"/>
                          </a:solidFill>
                          <a:latin typeface="Source Sans Pro"/>
                        </a:rPr>
                        <a:t>realizado en el ámbito de la </a:t>
                      </a:r>
                      <a:r>
                        <a:rPr lang="es-ES" sz="1800" b="1" i="0" u="none" strike="noStrike" baseline="0" noProof="0" dirty="0">
                          <a:solidFill>
                            <a:srgbClr val="000000"/>
                          </a:solidFill>
                          <a:latin typeface="Source Sans Pro"/>
                        </a:rPr>
                        <a:t>ICIC </a:t>
                      </a:r>
                      <a:r>
                        <a:rPr lang="es-ES" sz="1800" b="0" i="0" u="none" strike="noStrike" baseline="0" noProof="0" dirty="0">
                          <a:solidFill>
                            <a:srgbClr val="000000"/>
                          </a:solidFill>
                          <a:latin typeface="Source Sans Pro"/>
                        </a:rPr>
                        <a:t>con todos los integrantes de la RTA.</a:t>
                      </a:r>
                      <a:endParaRPr lang="es-ES">
                        <a:latin typeface="Source Sans Pro"/>
                      </a:endParaRPr>
                    </a:p>
                  </a:txBody>
                  <a:tcPr>
                    <a:solidFill>
                      <a:schemeClr val="bg1">
                        <a:lumMod val="85000"/>
                      </a:schemeClr>
                    </a:solidFill>
                  </a:tcPr>
                </a:tc>
                <a:tc>
                  <a:txBody>
                    <a:bodyPr/>
                    <a:lstStyle/>
                    <a:p>
                      <a:endParaRPr lang="es-ES" dirty="0">
                        <a:latin typeface="Source Sans Pro"/>
                      </a:endParaRPr>
                    </a:p>
                  </a:txBody>
                  <a:tcPr>
                    <a:solidFill>
                      <a:schemeClr val="bg1">
                        <a:lumMod val="85000"/>
                      </a:schemeClr>
                    </a:solidFill>
                  </a:tcPr>
                </a:tc>
                <a:extLst>
                  <a:ext uri="{0D108BD9-81ED-4DB2-BD59-A6C34878D82A}">
                    <a16:rowId xmlns:a16="http://schemas.microsoft.com/office/drawing/2014/main" val="1645132776"/>
                  </a:ext>
                </a:extLst>
              </a:tr>
              <a:tr h="370840">
                <a:tc>
                  <a:txBody>
                    <a:bodyPr/>
                    <a:lstStyle/>
                    <a:p>
                      <a:pPr lvl="0">
                        <a:buNone/>
                      </a:pPr>
                      <a:r>
                        <a:rPr lang="es-ES" sz="1800" b="0" i="0" u="none" strike="noStrike" baseline="0" noProof="0" dirty="0">
                          <a:solidFill>
                            <a:srgbClr val="000000"/>
                          </a:solidFill>
                          <a:latin typeface="Source Sans Pro"/>
                        </a:rPr>
                        <a:t>Solicitud de </a:t>
                      </a:r>
                      <a:r>
                        <a:rPr lang="es-ES" sz="1800" b="1" i="0" u="none" strike="noStrike" baseline="0" noProof="0" dirty="0">
                          <a:solidFill>
                            <a:srgbClr val="000000"/>
                          </a:solidFill>
                          <a:latin typeface="Source Sans Pro"/>
                        </a:rPr>
                        <a:t>contribuciones complementarias </a:t>
                      </a:r>
                      <a:r>
                        <a:rPr lang="es-ES" sz="1800" b="0" i="0" u="none" strike="noStrike" baseline="0" noProof="0" dirty="0">
                          <a:solidFill>
                            <a:srgbClr val="000000"/>
                          </a:solidFill>
                          <a:latin typeface="Source Sans Pro"/>
                        </a:rPr>
                        <a:t>de los órganos garantes de la RTA acerca de las prácticas de promoción y difusión del derecho de acceso a la información de grupos en situación de vulnerabilidad, y la evaluación y monitoreo de resultados.</a:t>
                      </a:r>
                      <a:endParaRPr lang="es-ES" dirty="0">
                        <a:latin typeface="Source Sans Pro"/>
                      </a:endParaRPr>
                    </a:p>
                  </a:txBody>
                  <a:tcPr>
                    <a:solidFill>
                      <a:schemeClr val="bg1">
                        <a:lumMod val="85000"/>
                      </a:schemeClr>
                    </a:solidFill>
                  </a:tcPr>
                </a:tc>
                <a:tc>
                  <a:txBody>
                    <a:bodyPr/>
                    <a:lstStyle/>
                    <a:p>
                      <a:endParaRPr lang="es-ES" dirty="0">
                        <a:latin typeface="Source Sans Pro"/>
                      </a:endParaRPr>
                    </a:p>
                  </a:txBody>
                  <a:tcPr>
                    <a:solidFill>
                      <a:schemeClr val="bg1">
                        <a:lumMod val="85000"/>
                      </a:schemeClr>
                    </a:solidFill>
                  </a:tcPr>
                </a:tc>
                <a:extLst>
                  <a:ext uri="{0D108BD9-81ED-4DB2-BD59-A6C34878D82A}">
                    <a16:rowId xmlns:a16="http://schemas.microsoft.com/office/drawing/2014/main" val="3865821685"/>
                  </a:ext>
                </a:extLst>
              </a:tr>
              <a:tr h="370840">
                <a:tc>
                  <a:txBody>
                    <a:bodyPr/>
                    <a:lstStyle/>
                    <a:p>
                      <a:pPr marL="0" lvl="0" indent="0" algn="l">
                        <a:lnSpc>
                          <a:spcPct val="100000"/>
                        </a:lnSpc>
                        <a:buNone/>
                      </a:pPr>
                      <a:r>
                        <a:rPr lang="es-ES" sz="1800" b="0" i="0" u="none" strike="noStrike" baseline="0" noProof="0" dirty="0">
                          <a:solidFill>
                            <a:srgbClr val="000000"/>
                          </a:solidFill>
                          <a:latin typeface="Source Sans Pro"/>
                        </a:rPr>
                        <a:t>Elaboración de </a:t>
                      </a:r>
                      <a:r>
                        <a:rPr lang="es-ES" sz="1800" b="1" i="0" u="none" strike="noStrike" baseline="0" noProof="0" dirty="0">
                          <a:solidFill>
                            <a:srgbClr val="000000"/>
                          </a:solidFill>
                          <a:latin typeface="Source Sans Pro"/>
                        </a:rPr>
                        <a:t>documento con los resultados</a:t>
                      </a:r>
                      <a:r>
                        <a:rPr lang="es-ES" sz="1800" b="0" i="0" u="none" strike="noStrike" baseline="0" noProof="0" dirty="0">
                          <a:solidFill>
                            <a:srgbClr val="000000"/>
                          </a:solidFill>
                          <a:latin typeface="Source Sans Pro"/>
                        </a:rPr>
                        <a:t> de la encuesta.</a:t>
                      </a:r>
                    </a:p>
                  </a:txBody>
                  <a:tcPr>
                    <a:solidFill>
                      <a:schemeClr val="bg1">
                        <a:lumMod val="85000"/>
                      </a:schemeClr>
                    </a:solidFill>
                  </a:tcPr>
                </a:tc>
                <a:tc>
                  <a:txBody>
                    <a:bodyPr/>
                    <a:lstStyle/>
                    <a:p>
                      <a:endParaRPr lang="es-ES" dirty="0">
                        <a:latin typeface="Source Sans Pro"/>
                      </a:endParaRPr>
                    </a:p>
                  </a:txBody>
                  <a:tcPr>
                    <a:solidFill>
                      <a:schemeClr val="bg1">
                        <a:lumMod val="85000"/>
                      </a:schemeClr>
                    </a:solidFill>
                  </a:tcPr>
                </a:tc>
                <a:extLst>
                  <a:ext uri="{0D108BD9-81ED-4DB2-BD59-A6C34878D82A}">
                    <a16:rowId xmlns:a16="http://schemas.microsoft.com/office/drawing/2014/main" val="3735535238"/>
                  </a:ext>
                </a:extLst>
              </a:tr>
              <a:tr h="370840">
                <a:tc>
                  <a:txBody>
                    <a:bodyPr/>
                    <a:lstStyle/>
                    <a:p>
                      <a:pPr lvl="0">
                        <a:buNone/>
                      </a:pPr>
                      <a:r>
                        <a:rPr lang="es-ES" sz="1800" b="0" i="0" u="none" strike="noStrike" baseline="0" noProof="0" dirty="0">
                          <a:solidFill>
                            <a:srgbClr val="000000"/>
                          </a:solidFill>
                          <a:latin typeface="Source Sans Pro"/>
                        </a:rPr>
                        <a:t>Realización del </a:t>
                      </a:r>
                      <a:r>
                        <a:rPr lang="es-ES" sz="1800" b="1" i="0" u="none" strike="noStrike" baseline="0" noProof="0" dirty="0">
                          <a:solidFill>
                            <a:srgbClr val="000000"/>
                          </a:solidFill>
                          <a:latin typeface="Source Sans Pro"/>
                        </a:rPr>
                        <a:t>webinario para difusión de practicas de promoción del DAIP para colectivos en situación de vulnerabilidad. </a:t>
                      </a:r>
                    </a:p>
                  </a:txBody>
                  <a:tcPr>
                    <a:solidFill>
                      <a:schemeClr val="bg1">
                        <a:lumMod val="85000"/>
                      </a:schemeClr>
                    </a:solidFill>
                  </a:tcPr>
                </a:tc>
                <a:tc>
                  <a:txBody>
                    <a:bodyPr/>
                    <a:lstStyle/>
                    <a:p>
                      <a:endParaRPr lang="es-ES" dirty="0">
                        <a:latin typeface="Source Sans Pro"/>
                      </a:endParaRPr>
                    </a:p>
                  </a:txBody>
                  <a:tcPr>
                    <a:solidFill>
                      <a:schemeClr val="bg1">
                        <a:lumMod val="85000"/>
                      </a:schemeClr>
                    </a:solidFill>
                  </a:tcPr>
                </a:tc>
                <a:extLst>
                  <a:ext uri="{0D108BD9-81ED-4DB2-BD59-A6C34878D82A}">
                    <a16:rowId xmlns:a16="http://schemas.microsoft.com/office/drawing/2014/main" val="2060247701"/>
                  </a:ext>
                </a:extLst>
              </a:tr>
            </a:tbl>
          </a:graphicData>
        </a:graphic>
      </p:graphicFrame>
      <p:pic>
        <p:nvPicPr>
          <p:cNvPr id="3" name="Imagen 2">
            <a:extLst>
              <a:ext uri="{FF2B5EF4-FFF2-40B4-BE49-F238E27FC236}">
                <a16:creationId xmlns:a16="http://schemas.microsoft.com/office/drawing/2014/main" id="{5103CA84-AB31-C0D8-3BB1-94195EC3F1F7}"/>
              </a:ext>
            </a:extLst>
          </p:cNvPr>
          <p:cNvPicPr>
            <a:picLocks noChangeAspect="1"/>
          </p:cNvPicPr>
          <p:nvPr/>
        </p:nvPicPr>
        <p:blipFill>
          <a:blip r:embed="rId3"/>
          <a:srcRect l="7350" t="928" r="7350" b="14286"/>
          <a:stretch/>
        </p:blipFill>
        <p:spPr>
          <a:xfrm>
            <a:off x="8445346" y="2529828"/>
            <a:ext cx="507863" cy="532588"/>
          </a:xfrm>
          <a:prstGeom prst="rect">
            <a:avLst/>
          </a:prstGeom>
        </p:spPr>
      </p:pic>
      <p:pic>
        <p:nvPicPr>
          <p:cNvPr id="6" name="Imagen 5">
            <a:extLst>
              <a:ext uri="{FF2B5EF4-FFF2-40B4-BE49-F238E27FC236}">
                <a16:creationId xmlns:a16="http://schemas.microsoft.com/office/drawing/2014/main" id="{66B7A58D-7510-40AA-6B31-55A090590BF7}"/>
              </a:ext>
            </a:extLst>
          </p:cNvPr>
          <p:cNvPicPr>
            <a:picLocks noChangeAspect="1"/>
          </p:cNvPicPr>
          <p:nvPr/>
        </p:nvPicPr>
        <p:blipFill>
          <a:blip r:embed="rId3"/>
          <a:srcRect l="7350" t="928" r="7350" b="14286"/>
          <a:stretch/>
        </p:blipFill>
        <p:spPr>
          <a:xfrm>
            <a:off x="8445345" y="3585610"/>
            <a:ext cx="507863" cy="532588"/>
          </a:xfrm>
          <a:prstGeom prst="rect">
            <a:avLst/>
          </a:prstGeom>
        </p:spPr>
      </p:pic>
      <p:pic>
        <p:nvPicPr>
          <p:cNvPr id="7" name="Imagen 6">
            <a:extLst>
              <a:ext uri="{FF2B5EF4-FFF2-40B4-BE49-F238E27FC236}">
                <a16:creationId xmlns:a16="http://schemas.microsoft.com/office/drawing/2014/main" id="{05211D12-66D2-4128-775F-D4484AA2562A}"/>
              </a:ext>
            </a:extLst>
          </p:cNvPr>
          <p:cNvPicPr>
            <a:picLocks noChangeAspect="1"/>
          </p:cNvPicPr>
          <p:nvPr/>
        </p:nvPicPr>
        <p:blipFill>
          <a:blip r:embed="rId3"/>
          <a:srcRect l="7350" t="928" r="7350" b="14286"/>
          <a:stretch/>
        </p:blipFill>
        <p:spPr>
          <a:xfrm>
            <a:off x="8445346" y="4641394"/>
            <a:ext cx="507863" cy="532588"/>
          </a:xfrm>
          <a:prstGeom prst="rect">
            <a:avLst/>
          </a:prstGeom>
        </p:spPr>
      </p:pic>
      <p:cxnSp>
        <p:nvCxnSpPr>
          <p:cNvPr id="10" name="Google Shape;56;p13">
            <a:extLst>
              <a:ext uri="{FF2B5EF4-FFF2-40B4-BE49-F238E27FC236}">
                <a16:creationId xmlns:a16="http://schemas.microsoft.com/office/drawing/2014/main" id="{E6833C11-C8A7-8F41-A486-CFD406EFA2CA}"/>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pic>
        <p:nvPicPr>
          <p:cNvPr id="9" name="Imagen 6">
            <a:extLst>
              <a:ext uri="{FF2B5EF4-FFF2-40B4-BE49-F238E27FC236}">
                <a16:creationId xmlns:a16="http://schemas.microsoft.com/office/drawing/2014/main" id="{D47E7539-A22A-45BB-F0B2-B24CB19CB700}"/>
              </a:ext>
            </a:extLst>
          </p:cNvPr>
          <p:cNvPicPr>
            <a:picLocks noChangeAspect="1"/>
          </p:cNvPicPr>
          <p:nvPr/>
        </p:nvPicPr>
        <p:blipFill>
          <a:blip r:embed="rId3"/>
          <a:srcRect l="7350" t="928" r="7350" b="14286"/>
          <a:stretch/>
        </p:blipFill>
        <p:spPr>
          <a:xfrm>
            <a:off x="8454172" y="5430882"/>
            <a:ext cx="507863" cy="532588"/>
          </a:xfrm>
          <a:prstGeom prst="rect">
            <a:avLst/>
          </a:prstGeom>
        </p:spPr>
      </p:pic>
    </p:spTree>
    <p:extLst>
      <p:ext uri="{BB962C8B-B14F-4D97-AF65-F5344CB8AC3E}">
        <p14:creationId xmlns:p14="http://schemas.microsoft.com/office/powerpoint/2010/main" val="276893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err="1">
                <a:latin typeface="Franklin Gothic Demi"/>
              </a:rPr>
              <a:t>Plan</a:t>
            </a:r>
            <a:r>
              <a:rPr lang="pt-BR" sz="3200" dirty="0">
                <a:latin typeface="Franklin Gothic Demi"/>
              </a:rPr>
              <a:t> de Trabajo 2024: '</a:t>
            </a:r>
            <a:r>
              <a:rPr lang="pt-BR" sz="3200" dirty="0" err="1">
                <a:latin typeface="Franklin Gothic Demi"/>
              </a:rPr>
              <a:t>Actividades</a:t>
            </a:r>
            <a:r>
              <a:rPr lang="pt-BR" sz="3200" dirty="0">
                <a:latin typeface="Franklin Gothic Demi"/>
              </a:rPr>
              <a:t> y avances'</a:t>
            </a:r>
          </a:p>
        </p:txBody>
      </p:sp>
      <p:graphicFrame>
        <p:nvGraphicFramePr>
          <p:cNvPr id="2" name="Tabla 1">
            <a:extLst>
              <a:ext uri="{FF2B5EF4-FFF2-40B4-BE49-F238E27FC236}">
                <a16:creationId xmlns:a16="http://schemas.microsoft.com/office/drawing/2014/main" id="{45A68E71-A962-71EB-5201-D09A480F4593}"/>
              </a:ext>
            </a:extLst>
          </p:cNvPr>
          <p:cNvGraphicFramePr>
            <a:graphicFrameLocks noGrp="1"/>
          </p:cNvGraphicFramePr>
          <p:nvPr>
            <p:extLst>
              <p:ext uri="{D42A27DB-BD31-4B8C-83A1-F6EECF244321}">
                <p14:modId xmlns:p14="http://schemas.microsoft.com/office/powerpoint/2010/main" val="2942548251"/>
              </p:ext>
            </p:extLst>
          </p:nvPr>
        </p:nvGraphicFramePr>
        <p:xfrm>
          <a:off x="621265" y="1744926"/>
          <a:ext cx="10949470" cy="3384950"/>
        </p:xfrm>
        <a:graphic>
          <a:graphicData uri="http://schemas.openxmlformats.org/drawingml/2006/table">
            <a:tbl>
              <a:tblPr firstRow="1" bandRow="1">
                <a:tableStyleId>{5C22544A-7EE6-4342-B048-85BDC9FD1C3A}</a:tableStyleId>
              </a:tblPr>
              <a:tblGrid>
                <a:gridCol w="5474735">
                  <a:extLst>
                    <a:ext uri="{9D8B030D-6E8A-4147-A177-3AD203B41FA5}">
                      <a16:colId xmlns:a16="http://schemas.microsoft.com/office/drawing/2014/main" val="2199020236"/>
                    </a:ext>
                  </a:extLst>
                </a:gridCol>
                <a:gridCol w="5474735">
                  <a:extLst>
                    <a:ext uri="{9D8B030D-6E8A-4147-A177-3AD203B41FA5}">
                      <a16:colId xmlns:a16="http://schemas.microsoft.com/office/drawing/2014/main" val="296709447"/>
                    </a:ext>
                  </a:extLst>
                </a:gridCol>
              </a:tblGrid>
              <a:tr h="367430">
                <a:tc>
                  <a:txBody>
                    <a:bodyPr/>
                    <a:lstStyle/>
                    <a:p>
                      <a:pPr algn="ctr"/>
                      <a:r>
                        <a:rPr lang="es-ES" b="1" dirty="0">
                          <a:latin typeface="Source Sans Pro"/>
                        </a:rPr>
                        <a:t>Actividad</a:t>
                      </a:r>
                    </a:p>
                  </a:txBody>
                  <a:tcPr/>
                </a:tc>
                <a:tc>
                  <a:txBody>
                    <a:bodyPr/>
                    <a:lstStyle/>
                    <a:p>
                      <a:pPr algn="ctr"/>
                      <a:r>
                        <a:rPr lang="es-ES" b="1" dirty="0">
                          <a:latin typeface="Source Sans Pro"/>
                        </a:rPr>
                        <a:t>Status</a:t>
                      </a:r>
                    </a:p>
                  </a:txBody>
                  <a:tcPr/>
                </a:tc>
                <a:extLst>
                  <a:ext uri="{0D108BD9-81ED-4DB2-BD59-A6C34878D82A}">
                    <a16:rowId xmlns:a16="http://schemas.microsoft.com/office/drawing/2014/main" val="484038954"/>
                  </a:ext>
                </a:extLst>
              </a:tr>
              <a:tr h="370840">
                <a:tc>
                  <a:txBody>
                    <a:bodyPr/>
                    <a:lstStyle/>
                    <a:p>
                      <a:pPr lvl="0">
                        <a:buNone/>
                      </a:pPr>
                      <a:r>
                        <a:rPr lang="es-ES" sz="1800" b="0" i="0" u="none" strike="noStrike" baseline="0" noProof="0" dirty="0">
                          <a:solidFill>
                            <a:srgbClr val="000000"/>
                          </a:solidFill>
                          <a:latin typeface="Source Sans Pro"/>
                        </a:rPr>
                        <a:t>Creación de un </a:t>
                      </a:r>
                      <a:r>
                        <a:rPr lang="es-ES" sz="1800" b="1" i="0" u="none" strike="noStrike" baseline="0" noProof="0" dirty="0">
                          <a:solidFill>
                            <a:srgbClr val="000000"/>
                          </a:solidFill>
                          <a:latin typeface="Source Sans Pro"/>
                        </a:rPr>
                        <a:t>repositorio digital </a:t>
                      </a:r>
                      <a:r>
                        <a:rPr lang="es-ES" sz="1800" b="0" i="0" u="none" strike="noStrike" baseline="0" noProof="0" dirty="0">
                          <a:solidFill>
                            <a:srgbClr val="000000"/>
                          </a:solidFill>
                          <a:latin typeface="Source Sans Pro"/>
                        </a:rPr>
                        <a:t>con las prácticas de promoción del derecho de acceso a la información enfocadas en colectivos en situación de vulnerabilidad desarrolladas por los miembros de la RTA.</a:t>
                      </a:r>
                      <a:endParaRPr lang="es-ES" dirty="0"/>
                    </a:p>
                  </a:txBody>
                  <a:tcPr>
                    <a:solidFill>
                      <a:schemeClr val="bg1">
                        <a:lumMod val="85000"/>
                      </a:schemeClr>
                    </a:solidFill>
                  </a:tcPr>
                </a:tc>
                <a:tc>
                  <a:txBody>
                    <a:bodyPr/>
                    <a:lstStyle/>
                    <a:p>
                      <a:endParaRPr lang="es-ES" dirty="0">
                        <a:latin typeface="Source Sans Pro"/>
                      </a:endParaRPr>
                    </a:p>
                  </a:txBody>
                  <a:tcPr>
                    <a:solidFill>
                      <a:schemeClr val="bg1">
                        <a:lumMod val="85000"/>
                      </a:schemeClr>
                    </a:solidFill>
                  </a:tcPr>
                </a:tc>
                <a:extLst>
                  <a:ext uri="{0D108BD9-81ED-4DB2-BD59-A6C34878D82A}">
                    <a16:rowId xmlns:a16="http://schemas.microsoft.com/office/drawing/2014/main" val="3865821685"/>
                  </a:ext>
                </a:extLst>
              </a:tr>
              <a:tr h="370840">
                <a:tc>
                  <a:txBody>
                    <a:bodyPr/>
                    <a:lstStyle/>
                    <a:p>
                      <a:pPr marL="0" lvl="0" indent="0" algn="l">
                        <a:lnSpc>
                          <a:spcPct val="100000"/>
                        </a:lnSpc>
                        <a:buNone/>
                      </a:pPr>
                      <a:r>
                        <a:rPr lang="es-ES" sz="1800" b="0" i="0" u="none" strike="noStrike" kern="1200" baseline="0" noProof="0" dirty="0">
                          <a:solidFill>
                            <a:srgbClr val="000000"/>
                          </a:solidFill>
                          <a:latin typeface="Source Sans Pro"/>
                        </a:rPr>
                        <a:t>Realización del segundo </a:t>
                      </a:r>
                      <a:r>
                        <a:rPr lang="es-ES" sz="1800" b="1" i="0" u="none" strike="noStrike" kern="1200" baseline="0" noProof="0" dirty="0">
                          <a:solidFill>
                            <a:srgbClr val="000000"/>
                          </a:solidFill>
                          <a:latin typeface="Source Sans Pro"/>
                        </a:rPr>
                        <a:t>webinario</a:t>
                      </a:r>
                      <a:r>
                        <a:rPr lang="es-ES" sz="1800" b="0" i="0" u="none" strike="noStrike" kern="1200" baseline="0" noProof="0" dirty="0">
                          <a:solidFill>
                            <a:srgbClr val="000000"/>
                          </a:solidFill>
                          <a:latin typeface="Source Sans Pro"/>
                        </a:rPr>
                        <a:t>. </a:t>
                      </a:r>
                    </a:p>
                    <a:p>
                      <a:pPr marL="0" lvl="0" indent="0" algn="l" defTabSz="914400">
                        <a:lnSpc>
                          <a:spcPct val="100000"/>
                        </a:lnSpc>
                        <a:buNone/>
                      </a:pPr>
                      <a:endParaRPr lang="es-ES" sz="1800" b="0" i="0" u="none" strike="noStrike" kern="1200" baseline="0" noProof="0" dirty="0">
                        <a:solidFill>
                          <a:srgbClr val="000000"/>
                        </a:solidFill>
                        <a:latin typeface="Source Sans Pro"/>
                        <a:ea typeface="+mn-ea"/>
                        <a:cs typeface="+mn-cs"/>
                      </a:endParaRPr>
                    </a:p>
                  </a:txBody>
                  <a:tcPr>
                    <a:solidFill>
                      <a:schemeClr val="bg1">
                        <a:lumMod val="85000"/>
                      </a:schemeClr>
                    </a:solidFill>
                  </a:tcPr>
                </a:tc>
                <a:tc>
                  <a:txBody>
                    <a:bodyPr/>
                    <a:lstStyle/>
                    <a:p>
                      <a:pPr marL="0" lvl="0" indent="0" algn="l" defTabSz="914400" rtl="0" eaLnBrk="1" latinLnBrk="0" hangingPunct="1">
                        <a:lnSpc>
                          <a:spcPct val="100000"/>
                        </a:lnSpc>
                        <a:buNone/>
                      </a:pPr>
                      <a:endParaRPr lang="es-ES" sz="1800" b="0" i="0" u="none" strike="noStrike" kern="1200" baseline="0" dirty="0">
                        <a:solidFill>
                          <a:srgbClr val="000000"/>
                        </a:solidFill>
                        <a:latin typeface="Source Sans Pro"/>
                        <a:ea typeface="+mn-ea"/>
                        <a:cs typeface="+mn-cs"/>
                      </a:endParaRPr>
                    </a:p>
                  </a:txBody>
                  <a:tcPr>
                    <a:solidFill>
                      <a:schemeClr val="bg1">
                        <a:lumMod val="85000"/>
                      </a:schemeClr>
                    </a:solidFill>
                  </a:tcPr>
                </a:tc>
                <a:extLst>
                  <a:ext uri="{0D108BD9-81ED-4DB2-BD59-A6C34878D82A}">
                    <a16:rowId xmlns:a16="http://schemas.microsoft.com/office/drawing/2014/main" val="3119250059"/>
                  </a:ext>
                </a:extLst>
              </a:tr>
              <a:tr h="370840">
                <a:tc>
                  <a:txBody>
                    <a:bodyPr/>
                    <a:lstStyle/>
                    <a:p>
                      <a:pPr marL="0" lvl="0" indent="0" algn="l">
                        <a:lnSpc>
                          <a:spcPct val="100000"/>
                        </a:lnSpc>
                        <a:buNone/>
                      </a:pPr>
                      <a:r>
                        <a:rPr lang="es-ES" sz="1800" b="0" i="0" u="none" strike="noStrike" baseline="0" noProof="0" dirty="0">
                          <a:solidFill>
                            <a:srgbClr val="000000"/>
                          </a:solidFill>
                          <a:latin typeface="Source Sans Pro"/>
                        </a:rPr>
                        <a:t>Elaboración de un </a:t>
                      </a:r>
                      <a:r>
                        <a:rPr lang="es-ES" sz="1800" b="1" i="0" u="none" strike="noStrike" baseline="0" noProof="0" dirty="0">
                          <a:solidFill>
                            <a:srgbClr val="000000"/>
                          </a:solidFill>
                          <a:latin typeface="Source Sans Pro"/>
                        </a:rPr>
                        <a:t>documento de directrices y lineamientos</a:t>
                      </a:r>
                      <a:r>
                        <a:rPr lang="es-ES" sz="1800" b="0" i="0" u="none" strike="noStrike" baseline="0" noProof="0" dirty="0">
                          <a:solidFill>
                            <a:srgbClr val="000000"/>
                          </a:solidFill>
                          <a:latin typeface="Source Sans Pro"/>
                        </a:rPr>
                        <a:t> para promover el derecho de acceso a la información de colectivos en situación de vulnerabilidad.</a:t>
                      </a:r>
                    </a:p>
                  </a:txBody>
                  <a:tcPr>
                    <a:solidFill>
                      <a:schemeClr val="bg1">
                        <a:lumMod val="85000"/>
                      </a:schemeClr>
                    </a:solidFill>
                  </a:tcPr>
                </a:tc>
                <a:tc>
                  <a:txBody>
                    <a:bodyPr/>
                    <a:lstStyle/>
                    <a:p>
                      <a:endParaRPr lang="es-ES" dirty="0">
                        <a:latin typeface="Source Sans Pro"/>
                      </a:endParaRPr>
                    </a:p>
                  </a:txBody>
                  <a:tcPr>
                    <a:solidFill>
                      <a:schemeClr val="bg1">
                        <a:lumMod val="85000"/>
                      </a:schemeClr>
                    </a:solidFill>
                  </a:tcPr>
                </a:tc>
                <a:extLst>
                  <a:ext uri="{0D108BD9-81ED-4DB2-BD59-A6C34878D82A}">
                    <a16:rowId xmlns:a16="http://schemas.microsoft.com/office/drawing/2014/main" val="3735535238"/>
                  </a:ext>
                </a:extLst>
              </a:tr>
            </a:tbl>
          </a:graphicData>
        </a:graphic>
      </p:graphicFrame>
      <p:pic>
        <p:nvPicPr>
          <p:cNvPr id="11" name="Imagen 10">
            <a:extLst>
              <a:ext uri="{FF2B5EF4-FFF2-40B4-BE49-F238E27FC236}">
                <a16:creationId xmlns:a16="http://schemas.microsoft.com/office/drawing/2014/main" id="{9F0DCB86-B1A7-E3E5-895A-B8F8D269AA1C}"/>
              </a:ext>
            </a:extLst>
          </p:cNvPr>
          <p:cNvPicPr>
            <a:picLocks noChangeAspect="1"/>
          </p:cNvPicPr>
          <p:nvPr/>
        </p:nvPicPr>
        <p:blipFill>
          <a:blip r:embed="rId3"/>
          <a:srcRect l="12917" t="5272" r="12249" b="18750"/>
          <a:stretch/>
        </p:blipFill>
        <p:spPr>
          <a:xfrm>
            <a:off x="8305641" y="3331907"/>
            <a:ext cx="582077" cy="583295"/>
          </a:xfrm>
          <a:prstGeom prst="rect">
            <a:avLst/>
          </a:prstGeom>
        </p:spPr>
      </p:pic>
      <p:pic>
        <p:nvPicPr>
          <p:cNvPr id="13" name="Imagen 12">
            <a:extLst>
              <a:ext uri="{FF2B5EF4-FFF2-40B4-BE49-F238E27FC236}">
                <a16:creationId xmlns:a16="http://schemas.microsoft.com/office/drawing/2014/main" id="{61BCD9A2-ADC9-8340-CBC5-AA008F4248F0}"/>
              </a:ext>
            </a:extLst>
          </p:cNvPr>
          <p:cNvPicPr>
            <a:picLocks noChangeAspect="1"/>
          </p:cNvPicPr>
          <p:nvPr/>
        </p:nvPicPr>
        <p:blipFill>
          <a:blip r:embed="rId4"/>
          <a:srcRect l="12723" t="6920" r="12946" b="20089"/>
          <a:stretch/>
        </p:blipFill>
        <p:spPr>
          <a:xfrm>
            <a:off x="8328576" y="2381412"/>
            <a:ext cx="561402" cy="561387"/>
          </a:xfrm>
          <a:prstGeom prst="rect">
            <a:avLst/>
          </a:prstGeom>
        </p:spPr>
      </p:pic>
      <p:sp>
        <p:nvSpPr>
          <p:cNvPr id="16" name="Marcador de contenido 2">
            <a:extLst>
              <a:ext uri="{FF2B5EF4-FFF2-40B4-BE49-F238E27FC236}">
                <a16:creationId xmlns:a16="http://schemas.microsoft.com/office/drawing/2014/main" id="{A930181C-ECEC-3455-D38D-D083ADE256B6}"/>
              </a:ext>
            </a:extLst>
          </p:cNvPr>
          <p:cNvSpPr txBox="1">
            <a:spLocks/>
          </p:cNvSpPr>
          <p:nvPr/>
        </p:nvSpPr>
        <p:spPr>
          <a:xfrm>
            <a:off x="783115" y="6397624"/>
            <a:ext cx="10515600" cy="752496"/>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ES" sz="1800" dirty="0">
                <a:solidFill>
                  <a:srgbClr val="000000"/>
                </a:solidFill>
                <a:latin typeface="Source Sans Pro"/>
              </a:rPr>
              <a:t>Finalizado                En curso               No realizado                    No iniciado</a:t>
            </a:r>
          </a:p>
        </p:txBody>
      </p:sp>
      <p:pic>
        <p:nvPicPr>
          <p:cNvPr id="18" name="Imagen 17">
            <a:extLst>
              <a:ext uri="{FF2B5EF4-FFF2-40B4-BE49-F238E27FC236}">
                <a16:creationId xmlns:a16="http://schemas.microsoft.com/office/drawing/2014/main" id="{C31BB783-6642-092E-D4B1-3BA644A8C696}"/>
              </a:ext>
            </a:extLst>
          </p:cNvPr>
          <p:cNvPicPr>
            <a:picLocks noChangeAspect="1"/>
          </p:cNvPicPr>
          <p:nvPr/>
        </p:nvPicPr>
        <p:blipFill>
          <a:blip r:embed="rId5"/>
          <a:srcRect l="7350" t="928" r="7350" b="14286"/>
          <a:stretch/>
        </p:blipFill>
        <p:spPr>
          <a:xfrm>
            <a:off x="2358526" y="6394911"/>
            <a:ext cx="333430" cy="348974"/>
          </a:xfrm>
          <a:prstGeom prst="rect">
            <a:avLst/>
          </a:prstGeom>
        </p:spPr>
      </p:pic>
      <p:pic>
        <p:nvPicPr>
          <p:cNvPr id="20" name="Imagen 19">
            <a:extLst>
              <a:ext uri="{FF2B5EF4-FFF2-40B4-BE49-F238E27FC236}">
                <a16:creationId xmlns:a16="http://schemas.microsoft.com/office/drawing/2014/main" id="{E396E930-90EE-3D92-DB42-A24CB86B5C2A}"/>
              </a:ext>
            </a:extLst>
          </p:cNvPr>
          <p:cNvPicPr>
            <a:picLocks noChangeAspect="1"/>
          </p:cNvPicPr>
          <p:nvPr/>
        </p:nvPicPr>
        <p:blipFill>
          <a:blip r:embed="rId4"/>
          <a:srcRect l="12723" t="6920" r="12946" b="20089"/>
          <a:stretch/>
        </p:blipFill>
        <p:spPr>
          <a:xfrm>
            <a:off x="4112046" y="6388810"/>
            <a:ext cx="368607" cy="368592"/>
          </a:xfrm>
          <a:prstGeom prst="rect">
            <a:avLst/>
          </a:prstGeom>
        </p:spPr>
      </p:pic>
      <p:pic>
        <p:nvPicPr>
          <p:cNvPr id="22" name="Imagen 21">
            <a:extLst>
              <a:ext uri="{FF2B5EF4-FFF2-40B4-BE49-F238E27FC236}">
                <a16:creationId xmlns:a16="http://schemas.microsoft.com/office/drawing/2014/main" id="{72BBD77B-A82E-CF0A-3485-92BEA91BA11E}"/>
              </a:ext>
            </a:extLst>
          </p:cNvPr>
          <p:cNvPicPr>
            <a:picLocks noChangeAspect="1"/>
          </p:cNvPicPr>
          <p:nvPr/>
        </p:nvPicPr>
        <p:blipFill>
          <a:blip r:embed="rId3"/>
          <a:srcRect l="12917" t="5272" r="12249" b="18750"/>
          <a:stretch/>
        </p:blipFill>
        <p:spPr>
          <a:xfrm>
            <a:off x="5654406" y="6389944"/>
            <a:ext cx="389282" cy="381320"/>
          </a:xfrm>
          <a:prstGeom prst="rect">
            <a:avLst/>
          </a:prstGeom>
        </p:spPr>
      </p:pic>
      <p:cxnSp>
        <p:nvCxnSpPr>
          <p:cNvPr id="26" name="Google Shape;56;p13">
            <a:extLst>
              <a:ext uri="{FF2B5EF4-FFF2-40B4-BE49-F238E27FC236}">
                <a16:creationId xmlns:a16="http://schemas.microsoft.com/office/drawing/2014/main" id="{87B1EC97-1595-510E-AB4D-6FF638C018D2}"/>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pic>
        <p:nvPicPr>
          <p:cNvPr id="6" name="Imagen 5">
            <a:extLst>
              <a:ext uri="{FF2B5EF4-FFF2-40B4-BE49-F238E27FC236}">
                <a16:creationId xmlns:a16="http://schemas.microsoft.com/office/drawing/2014/main" id="{075877D7-B341-16CE-4A99-9C2FBBFFEA57}"/>
              </a:ext>
            </a:extLst>
          </p:cNvPr>
          <p:cNvPicPr>
            <a:picLocks noChangeAspect="1"/>
          </p:cNvPicPr>
          <p:nvPr/>
        </p:nvPicPr>
        <p:blipFill>
          <a:blip r:embed="rId6"/>
          <a:srcRect l="10837" t="4266" r="9094" b="18080"/>
          <a:stretch/>
        </p:blipFill>
        <p:spPr>
          <a:xfrm>
            <a:off x="8293075" y="4304310"/>
            <a:ext cx="668960" cy="633870"/>
          </a:xfrm>
          <a:prstGeom prst="rect">
            <a:avLst/>
          </a:prstGeom>
        </p:spPr>
      </p:pic>
      <p:pic>
        <p:nvPicPr>
          <p:cNvPr id="7" name="Imagen 6">
            <a:extLst>
              <a:ext uri="{FF2B5EF4-FFF2-40B4-BE49-F238E27FC236}">
                <a16:creationId xmlns:a16="http://schemas.microsoft.com/office/drawing/2014/main" id="{9CC8416E-458B-CD4D-A444-234AA15E95C4}"/>
              </a:ext>
            </a:extLst>
          </p:cNvPr>
          <p:cNvPicPr>
            <a:picLocks noChangeAspect="1"/>
          </p:cNvPicPr>
          <p:nvPr/>
        </p:nvPicPr>
        <p:blipFill>
          <a:blip r:embed="rId6"/>
          <a:srcRect l="10837" t="4266" r="9094" b="18080"/>
          <a:stretch/>
        </p:blipFill>
        <p:spPr>
          <a:xfrm>
            <a:off x="7799571" y="6412848"/>
            <a:ext cx="356816" cy="321725"/>
          </a:xfrm>
          <a:prstGeom prst="rect">
            <a:avLst/>
          </a:prstGeom>
        </p:spPr>
      </p:pic>
    </p:spTree>
    <p:extLst>
      <p:ext uri="{BB962C8B-B14F-4D97-AF65-F5344CB8AC3E}">
        <p14:creationId xmlns:p14="http://schemas.microsoft.com/office/powerpoint/2010/main" val="2005859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a:latin typeface="Franklin Gothic Demi"/>
              </a:rPr>
              <a:t>Webinar: 3 de </a:t>
            </a:r>
            <a:r>
              <a:rPr lang="pt-BR" sz="3200" dirty="0" err="1">
                <a:latin typeface="Franklin Gothic Demi"/>
              </a:rPr>
              <a:t>Julio</a:t>
            </a:r>
            <a:r>
              <a:rPr lang="pt-BR" sz="3200" dirty="0">
                <a:latin typeface="Franklin Gothic Demi"/>
              </a:rPr>
              <a:t> de 2024</a:t>
            </a:r>
            <a:endParaRPr lang="es-ES" dirty="0"/>
          </a:p>
        </p:txBody>
      </p:sp>
      <p:sp>
        <p:nvSpPr>
          <p:cNvPr id="7" name="CuadroTexto 6">
            <a:extLst>
              <a:ext uri="{FF2B5EF4-FFF2-40B4-BE49-F238E27FC236}">
                <a16:creationId xmlns:a16="http://schemas.microsoft.com/office/drawing/2014/main" id="{76CBFA9E-12A4-EBF9-7251-3FA7E24AC5AC}"/>
              </a:ext>
            </a:extLst>
          </p:cNvPr>
          <p:cNvSpPr txBox="1"/>
          <p:nvPr/>
        </p:nvSpPr>
        <p:spPr>
          <a:xfrm>
            <a:off x="634388" y="2070859"/>
            <a:ext cx="10923224" cy="44781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2200" noProof="0" dirty="0">
                <a:solidFill>
                  <a:srgbClr val="000000"/>
                </a:solidFill>
                <a:latin typeface="Franklin Gothic Demi"/>
              </a:rPr>
              <a:t>Webinario de Prácticas para promover el DAIP de Colectivos en Situación de Vulnerabilidad</a:t>
            </a:r>
          </a:p>
          <a:p>
            <a:endParaRPr lang="es-419" sz="2200" noProof="0" dirty="0">
              <a:solidFill>
                <a:srgbClr val="000000"/>
              </a:solidFill>
              <a:latin typeface="Franklin Gothic Demi"/>
            </a:endParaRPr>
          </a:p>
          <a:p>
            <a:r>
              <a:rPr lang="es-419" sz="2200" b="1" noProof="0" dirty="0">
                <a:solidFill>
                  <a:srgbClr val="000000"/>
                </a:solidFill>
                <a:latin typeface="Source Sans Pro"/>
                <a:ea typeface="Source Sans Pro"/>
              </a:rPr>
              <a:t>53 participantes</a:t>
            </a:r>
          </a:p>
          <a:p>
            <a:endParaRPr lang="es-419" sz="2200" noProof="0" dirty="0">
              <a:solidFill>
                <a:srgbClr val="000000"/>
              </a:solidFill>
              <a:latin typeface="Franklin Gothic Demi"/>
            </a:endParaRPr>
          </a:p>
          <a:p>
            <a:pPr>
              <a:lnSpc>
                <a:spcPct val="150000"/>
              </a:lnSpc>
            </a:pPr>
            <a:r>
              <a:rPr lang="es-419" noProof="0" dirty="0">
                <a:solidFill>
                  <a:srgbClr val="000000"/>
                </a:solidFill>
                <a:latin typeface="Source Sans Pro"/>
              </a:rPr>
              <a:t>Presentaron sus prácticas las siguientes instituciones:</a:t>
            </a:r>
            <a:endParaRPr lang="es-419" noProof="0" dirty="0">
              <a:solidFill>
                <a:srgbClr val="000000"/>
              </a:solidFill>
              <a:latin typeface="Source Sans Pro"/>
              <a:ea typeface="Source Sans Pro"/>
            </a:endParaRPr>
          </a:p>
          <a:p>
            <a:pPr marL="285750" indent="-285750">
              <a:lnSpc>
                <a:spcPct val="150000"/>
              </a:lnSpc>
              <a:buFont typeface="Arial"/>
              <a:buChar char="•"/>
            </a:pPr>
            <a:r>
              <a:rPr lang="es-419" b="1" noProof="0" dirty="0">
                <a:solidFill>
                  <a:srgbClr val="000000"/>
                </a:solidFill>
                <a:latin typeface="Source Sans Pro"/>
              </a:rPr>
              <a:t>INFOCDMX </a:t>
            </a:r>
            <a:r>
              <a:rPr lang="es-419" noProof="0" dirty="0">
                <a:solidFill>
                  <a:srgbClr val="000000"/>
                </a:solidFill>
                <a:latin typeface="Source Sans Pro"/>
              </a:rPr>
              <a:t>- Mexico</a:t>
            </a:r>
            <a:endParaRPr lang="es-419" noProof="0" dirty="0">
              <a:solidFill>
                <a:srgbClr val="000000"/>
              </a:solidFill>
              <a:latin typeface="Source Sans Pro"/>
              <a:ea typeface="Source Sans Pro"/>
            </a:endParaRPr>
          </a:p>
          <a:p>
            <a:pPr marL="285750" indent="-285750">
              <a:lnSpc>
                <a:spcPct val="150000"/>
              </a:lnSpc>
              <a:buFont typeface="Arial"/>
              <a:buChar char="•"/>
            </a:pPr>
            <a:r>
              <a:rPr lang="es-419" b="1" noProof="0" dirty="0">
                <a:solidFill>
                  <a:srgbClr val="000000"/>
                </a:solidFill>
                <a:latin typeface="Source Sans Pro"/>
              </a:rPr>
              <a:t>Procuraduría General de la Nación </a:t>
            </a:r>
            <a:r>
              <a:rPr lang="es-419" noProof="0" dirty="0">
                <a:solidFill>
                  <a:srgbClr val="000000"/>
                </a:solidFill>
                <a:latin typeface="Source Sans Pro"/>
              </a:rPr>
              <a:t>- Colombia</a:t>
            </a:r>
            <a:endParaRPr lang="es-419" noProof="0" dirty="0">
              <a:solidFill>
                <a:srgbClr val="000000"/>
              </a:solidFill>
              <a:latin typeface="Source Sans Pro"/>
              <a:ea typeface="Source Sans Pro"/>
            </a:endParaRPr>
          </a:p>
          <a:p>
            <a:pPr marL="285750" indent="-285750">
              <a:lnSpc>
                <a:spcPct val="150000"/>
              </a:lnSpc>
              <a:buFont typeface="Arial"/>
              <a:buChar char="•"/>
            </a:pPr>
            <a:r>
              <a:rPr lang="es-419" b="1" noProof="0" dirty="0">
                <a:solidFill>
                  <a:srgbClr val="000000"/>
                </a:solidFill>
                <a:latin typeface="Source Sans Pro"/>
                <a:ea typeface="Source Sans Pro"/>
              </a:rPr>
              <a:t>INFOEM </a:t>
            </a:r>
            <a:r>
              <a:rPr lang="es-419" noProof="0" dirty="0">
                <a:solidFill>
                  <a:srgbClr val="000000"/>
                </a:solidFill>
                <a:latin typeface="Source Sans Pro"/>
                <a:ea typeface="Source Sans Pro"/>
              </a:rPr>
              <a:t>- México </a:t>
            </a:r>
          </a:p>
          <a:p>
            <a:pPr marL="285750" indent="-285750">
              <a:lnSpc>
                <a:spcPct val="150000"/>
              </a:lnSpc>
              <a:buFont typeface="Arial"/>
              <a:buChar char="•"/>
            </a:pPr>
            <a:r>
              <a:rPr lang="es-419" b="1" noProof="0" dirty="0" err="1">
                <a:latin typeface="Source Sans Pro"/>
                <a:ea typeface="Source Sans Pro"/>
              </a:rPr>
              <a:t>Agesic</a:t>
            </a:r>
            <a:r>
              <a:rPr lang="es-419" b="1" noProof="0" dirty="0">
                <a:latin typeface="Source Sans Pro"/>
                <a:ea typeface="Source Sans Pro"/>
              </a:rPr>
              <a:t> </a:t>
            </a:r>
            <a:r>
              <a:rPr lang="es-419" noProof="0" dirty="0">
                <a:latin typeface="Source Sans Pro"/>
                <a:ea typeface="Source Sans Pro"/>
              </a:rPr>
              <a:t>- Uruguay</a:t>
            </a:r>
          </a:p>
          <a:p>
            <a:endParaRPr lang="es-419" sz="2200" noProof="0" dirty="0">
              <a:latin typeface="Franklin Gothic Demi"/>
            </a:endParaRPr>
          </a:p>
          <a:p>
            <a:endParaRPr lang="es-419" noProof="0" dirty="0">
              <a:latin typeface="Aptos" panose="020B0004020202020204"/>
            </a:endParaRPr>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Tree>
    <p:extLst>
      <p:ext uri="{BB962C8B-B14F-4D97-AF65-F5344CB8AC3E}">
        <p14:creationId xmlns:p14="http://schemas.microsoft.com/office/powerpoint/2010/main" val="4193193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a:latin typeface="Franklin Gothic Demi"/>
              </a:rPr>
              <a:t>Webinar: 3 de </a:t>
            </a:r>
            <a:r>
              <a:rPr lang="pt-BR" sz="3200" dirty="0" err="1">
                <a:latin typeface="Franklin Gothic Demi"/>
              </a:rPr>
              <a:t>Julio</a:t>
            </a:r>
            <a:r>
              <a:rPr lang="pt-BR" sz="3200" dirty="0">
                <a:latin typeface="Franklin Gothic Demi"/>
              </a:rPr>
              <a:t> 2024</a:t>
            </a:r>
            <a:endParaRPr lang="es-ES" dirty="0"/>
          </a:p>
        </p:txBody>
      </p:sp>
      <p:sp>
        <p:nvSpPr>
          <p:cNvPr id="7" name="CuadroTexto 6">
            <a:extLst>
              <a:ext uri="{FF2B5EF4-FFF2-40B4-BE49-F238E27FC236}">
                <a16:creationId xmlns:a16="http://schemas.microsoft.com/office/drawing/2014/main" id="{76CBFA9E-12A4-EBF9-7251-3FA7E24AC5AC}"/>
              </a:ext>
            </a:extLst>
          </p:cNvPr>
          <p:cNvSpPr txBox="1"/>
          <p:nvPr/>
        </p:nvSpPr>
        <p:spPr>
          <a:xfrm>
            <a:off x="634388" y="1984596"/>
            <a:ext cx="10923224" cy="467820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gn="just">
              <a:buFont typeface="Arial"/>
              <a:buChar char="•"/>
            </a:pPr>
            <a:r>
              <a:rPr lang="es-419" sz="2000" b="1" noProof="0" dirty="0">
                <a:solidFill>
                  <a:srgbClr val="000000"/>
                </a:solidFill>
                <a:latin typeface="Source Sans Pro"/>
                <a:ea typeface="Source Sans Pro"/>
              </a:rPr>
              <a:t>Procuraduría General de la Nación (Colombia):</a:t>
            </a:r>
            <a:r>
              <a:rPr lang="es-419" sz="2000" noProof="0" dirty="0">
                <a:solidFill>
                  <a:srgbClr val="000000"/>
                </a:solidFill>
                <a:latin typeface="Source Sans Pro"/>
                <a:ea typeface="Source Sans Pro"/>
              </a:rPr>
              <a:t> Realización de presentaciones de la ley para las </a:t>
            </a:r>
            <a:r>
              <a:rPr lang="es-419" sz="2000" b="1" noProof="0" dirty="0">
                <a:solidFill>
                  <a:srgbClr val="000000"/>
                </a:solidFill>
                <a:latin typeface="Source Sans Pro"/>
                <a:ea typeface="Source Sans Pro"/>
              </a:rPr>
              <a:t>comunidades vulnerables</a:t>
            </a:r>
            <a:r>
              <a:rPr lang="es-419" sz="2000" noProof="0" dirty="0">
                <a:solidFill>
                  <a:srgbClr val="000000"/>
                </a:solidFill>
                <a:latin typeface="Source Sans Pro"/>
                <a:ea typeface="Source Sans Pro"/>
              </a:rPr>
              <a:t> (pueblos originarios, comunidades afrodescendientes), solicitando previamente permiso a los líderes locales, y otras iniciativas.</a:t>
            </a:r>
            <a:endParaRPr lang="es-419" noProof="0" dirty="0"/>
          </a:p>
          <a:p>
            <a:pPr marL="342900" indent="-342900" algn="just">
              <a:buFont typeface="Arial"/>
              <a:buChar char="•"/>
            </a:pPr>
            <a:endParaRPr lang="es-419" sz="2000" noProof="0" dirty="0">
              <a:solidFill>
                <a:srgbClr val="000000"/>
              </a:solidFill>
              <a:latin typeface="Source Sans Pro"/>
              <a:ea typeface="Source Sans Pro"/>
            </a:endParaRPr>
          </a:p>
          <a:p>
            <a:pPr marL="285750" indent="-285750" algn="just">
              <a:buFont typeface="Arial"/>
              <a:buChar char="•"/>
            </a:pPr>
            <a:r>
              <a:rPr lang="es-419" b="1" noProof="0" dirty="0">
                <a:solidFill>
                  <a:srgbClr val="000000"/>
                </a:solidFill>
                <a:latin typeface="Source Sans Pro"/>
                <a:ea typeface="Source Sans Pro"/>
              </a:rPr>
              <a:t>INFOCDMX (Mexico): </a:t>
            </a:r>
            <a:r>
              <a:rPr lang="es-419" sz="2000" noProof="0" dirty="0">
                <a:solidFill>
                  <a:srgbClr val="000000"/>
                </a:solidFill>
                <a:latin typeface="Source Sans Pro"/>
                <a:ea typeface="Source Sans Pro"/>
              </a:rPr>
              <a:t>Presentación de un </a:t>
            </a:r>
            <a:r>
              <a:rPr lang="es-419" sz="2000" b="1" noProof="0" dirty="0">
                <a:solidFill>
                  <a:srgbClr val="000000"/>
                </a:solidFill>
                <a:latin typeface="Source Sans Pro"/>
                <a:ea typeface="Source Sans Pro"/>
              </a:rPr>
              <a:t>mapa ilustrativo </a:t>
            </a:r>
            <a:r>
              <a:rPr lang="es-419" sz="2000" noProof="0" dirty="0">
                <a:solidFill>
                  <a:srgbClr val="000000"/>
                </a:solidFill>
                <a:latin typeface="Source Sans Pro"/>
                <a:ea typeface="Source Sans Pro"/>
              </a:rPr>
              <a:t>de los diversos grupos em situación de vulnerabilidad con las estrategias de actuación específicas para ellos, y otras iniciativas.</a:t>
            </a:r>
          </a:p>
          <a:p>
            <a:pPr marL="342900" indent="-342900" algn="just">
              <a:buFont typeface="Arial"/>
              <a:buChar char="•"/>
            </a:pPr>
            <a:endParaRPr lang="es-419" sz="2000" b="1" noProof="0" dirty="0">
              <a:solidFill>
                <a:srgbClr val="000000"/>
              </a:solidFill>
              <a:latin typeface="Source Sans Pro"/>
              <a:ea typeface="Source Sans Pro"/>
            </a:endParaRPr>
          </a:p>
          <a:p>
            <a:pPr marL="342900" indent="-342900" algn="just">
              <a:buFont typeface="Arial"/>
              <a:buChar char="•"/>
            </a:pPr>
            <a:r>
              <a:rPr lang="es-419" sz="2000" b="1" noProof="0" dirty="0">
                <a:solidFill>
                  <a:srgbClr val="000000"/>
                </a:solidFill>
                <a:latin typeface="Source Sans Pro"/>
                <a:ea typeface="Source Sans Pro"/>
              </a:rPr>
              <a:t>INFOEM (Mexico):</a:t>
            </a:r>
            <a:r>
              <a:rPr lang="es-419" sz="2000" noProof="0" dirty="0">
                <a:solidFill>
                  <a:srgbClr val="000000"/>
                </a:solidFill>
                <a:latin typeface="Source Sans Pro"/>
                <a:ea typeface="Source Sans Pro"/>
              </a:rPr>
              <a:t> Acciones de orientación a las personas de comunidades vulnerables sobre </a:t>
            </a:r>
            <a:r>
              <a:rPr lang="es-419" sz="2000" b="1" noProof="0" dirty="0">
                <a:solidFill>
                  <a:srgbClr val="000000"/>
                </a:solidFill>
                <a:latin typeface="Source Sans Pro"/>
                <a:ea typeface="Source Sans Pro"/>
              </a:rPr>
              <a:t>cómo realizar solicitudes de información</a:t>
            </a:r>
            <a:r>
              <a:rPr lang="es-419" sz="2000" noProof="0" dirty="0">
                <a:solidFill>
                  <a:srgbClr val="000000"/>
                </a:solidFill>
                <a:latin typeface="Source Sans Pro"/>
                <a:ea typeface="Source Sans Pro"/>
              </a:rPr>
              <a:t>. El contacto con las organizaciones orientadoras se realiza a través de estudiantes que hablan español y el idioma local.</a:t>
            </a:r>
          </a:p>
          <a:p>
            <a:pPr marL="342900" indent="-342900" algn="just">
              <a:buFont typeface="Arial"/>
              <a:buChar char="•"/>
            </a:pPr>
            <a:endParaRPr lang="es-419" sz="2000" noProof="0" dirty="0">
              <a:solidFill>
                <a:srgbClr val="000000"/>
              </a:solidFill>
              <a:latin typeface="Source Sans Pro"/>
              <a:ea typeface="Source Sans Pro"/>
            </a:endParaRPr>
          </a:p>
          <a:p>
            <a:pPr marL="342900" indent="-342900" algn="just">
              <a:buFont typeface="Arial"/>
              <a:buChar char="•"/>
            </a:pPr>
            <a:r>
              <a:rPr lang="es-419" sz="2000" b="1" noProof="0" dirty="0" err="1">
                <a:latin typeface="Source Sans Pro"/>
                <a:ea typeface="Source Sans Pro"/>
              </a:rPr>
              <a:t>Agesic</a:t>
            </a:r>
            <a:r>
              <a:rPr lang="es-419" sz="2000" b="1" noProof="0" dirty="0">
                <a:latin typeface="Source Sans Pro"/>
                <a:ea typeface="Source Sans Pro"/>
              </a:rPr>
              <a:t> (Uruguay):</a:t>
            </a:r>
            <a:r>
              <a:rPr lang="es-419" sz="2000" noProof="0" dirty="0">
                <a:latin typeface="Source Sans Pro"/>
                <a:ea typeface="Source Sans Pro"/>
              </a:rPr>
              <a:t> Creación de </a:t>
            </a:r>
            <a:r>
              <a:rPr lang="es-419" sz="2000" b="1" noProof="0" dirty="0">
                <a:latin typeface="Source Sans Pro"/>
                <a:ea typeface="Source Sans Pro"/>
              </a:rPr>
              <a:t>espacios participativos de diálogo</a:t>
            </a:r>
            <a:r>
              <a:rPr lang="es-419" sz="2000" noProof="0" dirty="0">
                <a:latin typeface="Source Sans Pro"/>
                <a:ea typeface="Source Sans Pro"/>
              </a:rPr>
              <a:t>. En estos espacios, es posible escuchar a los grupos em situación de vulnerabilidad e identificar las barreras que enfrentan para acceder a la información pública y sus necesidades.</a:t>
            </a:r>
          </a:p>
          <a:p>
            <a:pPr marL="285750" indent="-285750">
              <a:buFont typeface="Arial"/>
              <a:buChar char="•"/>
            </a:pPr>
            <a:endParaRPr lang="es-419" noProof="0" dirty="0">
              <a:latin typeface="Aptos" panose="020B0004020202020204"/>
            </a:endParaRPr>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Tree>
    <p:extLst>
      <p:ext uri="{BB962C8B-B14F-4D97-AF65-F5344CB8AC3E}">
        <p14:creationId xmlns:p14="http://schemas.microsoft.com/office/powerpoint/2010/main" val="3445008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a:latin typeface="Franklin Gothic Demi"/>
              </a:rPr>
              <a:t>Webinar: 3 de </a:t>
            </a:r>
            <a:r>
              <a:rPr lang="pt-BR" sz="3200" dirty="0" err="1">
                <a:latin typeface="Franklin Gothic Demi"/>
              </a:rPr>
              <a:t>Julio</a:t>
            </a:r>
            <a:r>
              <a:rPr lang="pt-BR" sz="3200" dirty="0">
                <a:latin typeface="Franklin Gothic Demi"/>
              </a:rPr>
              <a:t> 2024</a:t>
            </a:r>
            <a:endParaRPr lang="es-ES" dirty="0"/>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pic>
        <p:nvPicPr>
          <p:cNvPr id="2" name="Imagen 1" descr="Imagen que contiene Interfaz de usuario gráfica&#10;&#10;Descripción generada automáticamente">
            <a:extLst>
              <a:ext uri="{FF2B5EF4-FFF2-40B4-BE49-F238E27FC236}">
                <a16:creationId xmlns:a16="http://schemas.microsoft.com/office/drawing/2014/main" id="{125AD246-6C58-984A-858D-5623F1234F74}"/>
              </a:ext>
            </a:extLst>
          </p:cNvPr>
          <p:cNvPicPr>
            <a:picLocks noChangeAspect="1"/>
          </p:cNvPicPr>
          <p:nvPr/>
        </p:nvPicPr>
        <p:blipFill>
          <a:blip r:embed="rId3"/>
          <a:stretch>
            <a:fillRect/>
          </a:stretch>
        </p:blipFill>
        <p:spPr>
          <a:xfrm>
            <a:off x="2640662" y="2057744"/>
            <a:ext cx="7553325" cy="4248150"/>
          </a:xfrm>
          <a:prstGeom prst="rect">
            <a:avLst/>
          </a:prstGeom>
        </p:spPr>
      </p:pic>
    </p:spTree>
    <p:extLst>
      <p:ext uri="{BB962C8B-B14F-4D97-AF65-F5344CB8AC3E}">
        <p14:creationId xmlns:p14="http://schemas.microsoft.com/office/powerpoint/2010/main" val="349683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44206" y="583895"/>
            <a:ext cx="8490333"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a:latin typeface="Franklin Gothic Demi"/>
              </a:rPr>
              <a:t>Cambiar </a:t>
            </a:r>
            <a:r>
              <a:rPr lang="pt-BR" sz="3200" dirty="0" err="1">
                <a:latin typeface="Franklin Gothic Demi"/>
              </a:rPr>
              <a:t>la</a:t>
            </a:r>
            <a:r>
              <a:rPr lang="pt-BR" sz="3200" dirty="0">
                <a:latin typeface="Franklin Gothic Demi"/>
              </a:rPr>
              <a:t> </a:t>
            </a:r>
            <a:r>
              <a:rPr lang="pt-BR" sz="3200" dirty="0" err="1">
                <a:latin typeface="Franklin Gothic Demi"/>
              </a:rPr>
              <a:t>sección</a:t>
            </a:r>
            <a:r>
              <a:rPr lang="pt-BR" sz="3200" dirty="0">
                <a:latin typeface="Franklin Gothic Demi"/>
              </a:rPr>
              <a:t> </a:t>
            </a:r>
            <a:r>
              <a:rPr lang="pt-BR" sz="3200" dirty="0" err="1">
                <a:latin typeface="Franklin Gothic Demi"/>
              </a:rPr>
              <a:t>del</a:t>
            </a:r>
            <a:r>
              <a:rPr lang="pt-BR" sz="3200" dirty="0">
                <a:latin typeface="Franklin Gothic Demi"/>
              </a:rPr>
              <a:t> GT </a:t>
            </a:r>
            <a:r>
              <a:rPr lang="pt-BR" sz="3200" dirty="0" err="1">
                <a:latin typeface="Franklin Gothic Demi"/>
              </a:rPr>
              <a:t>en</a:t>
            </a:r>
            <a:r>
              <a:rPr lang="pt-BR" sz="3200" dirty="0">
                <a:latin typeface="Franklin Gothic Demi"/>
              </a:rPr>
              <a:t> </a:t>
            </a:r>
            <a:r>
              <a:rPr lang="pt-BR" sz="3200" dirty="0" err="1">
                <a:latin typeface="Franklin Gothic Demi"/>
              </a:rPr>
              <a:t>el</a:t>
            </a:r>
            <a:r>
              <a:rPr lang="pt-BR" sz="3200" dirty="0">
                <a:latin typeface="Franklin Gothic Demi"/>
              </a:rPr>
              <a:t> sitio web de </a:t>
            </a:r>
            <a:r>
              <a:rPr lang="pt-BR" sz="3200" dirty="0" err="1">
                <a:latin typeface="Franklin Gothic Demi"/>
              </a:rPr>
              <a:t>la</a:t>
            </a:r>
            <a:r>
              <a:rPr lang="pt-BR" sz="3200" dirty="0">
                <a:latin typeface="Franklin Gothic Demi"/>
              </a:rPr>
              <a:t> RTA</a:t>
            </a:r>
          </a:p>
        </p:txBody>
      </p:sp>
      <p:sp>
        <p:nvSpPr>
          <p:cNvPr id="7" name="CuadroTexto 6">
            <a:extLst>
              <a:ext uri="{FF2B5EF4-FFF2-40B4-BE49-F238E27FC236}">
                <a16:creationId xmlns:a16="http://schemas.microsoft.com/office/drawing/2014/main" id="{76CBFA9E-12A4-EBF9-7251-3FA7E24AC5AC}"/>
              </a:ext>
            </a:extLst>
          </p:cNvPr>
          <p:cNvSpPr txBox="1"/>
          <p:nvPr/>
        </p:nvSpPr>
        <p:spPr>
          <a:xfrm>
            <a:off x="638978" y="2208882"/>
            <a:ext cx="10923224" cy="35855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2200" dirty="0">
                <a:solidFill>
                  <a:srgbClr val="000000"/>
                </a:solidFill>
                <a:latin typeface="Source Sans Pro"/>
                <a:ea typeface="Source Sans Pro"/>
              </a:rPr>
              <a:t>Objetivos:</a:t>
            </a:r>
          </a:p>
          <a:p>
            <a:pPr marL="342900" indent="-342900">
              <a:lnSpc>
                <a:spcPct val="150000"/>
              </a:lnSpc>
              <a:buFont typeface="Arial"/>
              <a:buChar char="•"/>
            </a:pPr>
            <a:r>
              <a:rPr lang="pt-BR" sz="2200" b="1" dirty="0" err="1">
                <a:solidFill>
                  <a:srgbClr val="000000"/>
                </a:solidFill>
                <a:latin typeface="Source Sans Pro"/>
                <a:ea typeface="Source Sans Pro"/>
              </a:rPr>
              <a:t>Actualizar</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la</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información</a:t>
            </a:r>
            <a:r>
              <a:rPr lang="pt-BR" sz="2200" dirty="0">
                <a:solidFill>
                  <a:srgbClr val="000000"/>
                </a:solidFill>
                <a:latin typeface="Source Sans Pro"/>
                <a:ea typeface="Source Sans Pro"/>
              </a:rPr>
              <a:t> sobre </a:t>
            </a:r>
            <a:r>
              <a:rPr lang="pt-BR" sz="2200" dirty="0" err="1">
                <a:solidFill>
                  <a:srgbClr val="000000"/>
                </a:solidFill>
                <a:latin typeface="Source Sans Pro"/>
                <a:ea typeface="Source Sans Pro"/>
              </a:rPr>
              <a:t>el</a:t>
            </a:r>
            <a:r>
              <a:rPr lang="pt-BR" sz="2200" dirty="0">
                <a:solidFill>
                  <a:srgbClr val="000000"/>
                </a:solidFill>
                <a:latin typeface="Source Sans Pro"/>
                <a:ea typeface="Source Sans Pro"/>
              </a:rPr>
              <a:t> Grupo de Trabajo (GT). </a:t>
            </a:r>
          </a:p>
          <a:p>
            <a:pPr marL="342900" indent="-342900">
              <a:lnSpc>
                <a:spcPct val="150000"/>
              </a:lnSpc>
              <a:buFont typeface="Arial"/>
              <a:buChar char="•"/>
            </a:pPr>
            <a:r>
              <a:rPr lang="pt-BR" sz="2200" dirty="0">
                <a:solidFill>
                  <a:srgbClr val="000000"/>
                </a:solidFill>
                <a:latin typeface="Source Sans Pro"/>
                <a:ea typeface="Source Sans Pro"/>
              </a:rPr>
              <a:t>Disponibilizar </a:t>
            </a:r>
            <a:r>
              <a:rPr lang="pt-BR" sz="2200" dirty="0" err="1">
                <a:solidFill>
                  <a:srgbClr val="000000"/>
                </a:solidFill>
                <a:latin typeface="Source Sans Pro"/>
                <a:ea typeface="Source Sans Pro"/>
              </a:rPr>
              <a:t>el</a:t>
            </a:r>
            <a:r>
              <a:rPr lang="pt-BR" sz="2200" b="1" dirty="0">
                <a:solidFill>
                  <a:srgbClr val="000000"/>
                </a:solidFill>
                <a:latin typeface="Source Sans Pro"/>
                <a:ea typeface="Source Sans Pro"/>
              </a:rPr>
              <a:t> listado de </a:t>
            </a:r>
            <a:r>
              <a:rPr lang="pt-BR" sz="2200" b="1" dirty="0" err="1">
                <a:solidFill>
                  <a:srgbClr val="000000"/>
                </a:solidFill>
                <a:latin typeface="Source Sans Pro"/>
                <a:ea typeface="Source Sans Pro"/>
              </a:rPr>
              <a:t>los</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miembros</a:t>
            </a:r>
            <a:r>
              <a:rPr lang="pt-BR" sz="2200" b="1" dirty="0">
                <a:solidFill>
                  <a:srgbClr val="000000"/>
                </a:solidFill>
                <a:latin typeface="Source Sans Pro"/>
                <a:ea typeface="Source Sans Pro"/>
              </a:rPr>
              <a:t> del GT </a:t>
            </a:r>
            <a:r>
              <a:rPr lang="pt-BR" sz="2200" dirty="0">
                <a:solidFill>
                  <a:srgbClr val="000000"/>
                </a:solidFill>
                <a:latin typeface="Source Sans Pro"/>
                <a:ea typeface="Source Sans Pro"/>
              </a:rPr>
              <a:t>de forma más organizada.</a:t>
            </a:r>
          </a:p>
          <a:p>
            <a:pPr marL="342900" indent="-342900">
              <a:lnSpc>
                <a:spcPct val="150000"/>
              </a:lnSpc>
              <a:buFont typeface="Arial"/>
              <a:buChar char="•"/>
            </a:pPr>
            <a:r>
              <a:rPr lang="pt-BR" sz="2200" dirty="0" err="1">
                <a:solidFill>
                  <a:srgbClr val="000000"/>
                </a:solidFill>
                <a:latin typeface="Source Sans Pro"/>
                <a:ea typeface="Source Sans Pro"/>
              </a:rPr>
              <a:t>Diponibilizar</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los</a:t>
            </a:r>
            <a:r>
              <a:rPr lang="pt-BR" sz="2200" dirty="0">
                <a:solidFill>
                  <a:srgbClr val="000000"/>
                </a:solidFill>
                <a:latin typeface="Source Sans Pro"/>
                <a:ea typeface="Source Sans Pro"/>
              </a:rPr>
              <a:t> </a:t>
            </a:r>
            <a:r>
              <a:rPr lang="pt-BR" sz="2200" b="1" dirty="0">
                <a:solidFill>
                  <a:srgbClr val="000000"/>
                </a:solidFill>
                <a:latin typeface="Source Sans Pro"/>
                <a:ea typeface="Source Sans Pro"/>
              </a:rPr>
              <a:t>documentos y </a:t>
            </a:r>
            <a:r>
              <a:rPr lang="pt-BR" sz="2200" b="1" dirty="0" err="1">
                <a:solidFill>
                  <a:srgbClr val="000000"/>
                </a:solidFill>
                <a:latin typeface="Source Sans Pro"/>
                <a:ea typeface="Source Sans Pro"/>
              </a:rPr>
              <a:t>productos</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del</a:t>
            </a:r>
            <a:r>
              <a:rPr lang="pt-BR" sz="2200" b="1" dirty="0">
                <a:solidFill>
                  <a:srgbClr val="000000"/>
                </a:solidFill>
                <a:latin typeface="Source Sans Pro"/>
                <a:ea typeface="Source Sans Pro"/>
              </a:rPr>
              <a:t> GT.</a:t>
            </a:r>
            <a:endParaRPr lang="pt-BR" sz="2200" dirty="0">
              <a:solidFill>
                <a:srgbClr val="000000"/>
              </a:solidFill>
              <a:latin typeface="Source Sans Pro"/>
              <a:ea typeface="Source Sans Pro"/>
            </a:endParaRPr>
          </a:p>
          <a:p>
            <a:pPr marL="342900" indent="-342900">
              <a:lnSpc>
                <a:spcPct val="150000"/>
              </a:lnSpc>
              <a:buFont typeface="Arial"/>
              <a:buChar char="•"/>
            </a:pPr>
            <a:r>
              <a:rPr lang="pt-BR" sz="2200" b="1" dirty="0" err="1">
                <a:solidFill>
                  <a:srgbClr val="000000"/>
                </a:solidFill>
                <a:latin typeface="Source Sans Pro"/>
                <a:ea typeface="Source Sans Pro"/>
              </a:rPr>
              <a:t>Generar</a:t>
            </a:r>
            <a:r>
              <a:rPr lang="pt-BR" sz="2200" b="1" dirty="0">
                <a:solidFill>
                  <a:srgbClr val="000000"/>
                </a:solidFill>
                <a:latin typeface="Source Sans Pro"/>
                <a:ea typeface="Source Sans Pro"/>
              </a:rPr>
              <a:t> </a:t>
            </a:r>
            <a:r>
              <a:rPr lang="pt-BR" sz="2200" b="1" dirty="0" err="1">
                <a:solidFill>
                  <a:srgbClr val="000000"/>
                </a:solidFill>
                <a:latin typeface="Source Sans Pro"/>
                <a:ea typeface="Source Sans Pro"/>
              </a:rPr>
              <a:t>sinergías</a:t>
            </a:r>
            <a:r>
              <a:rPr lang="pt-BR" sz="2200" dirty="0">
                <a:solidFill>
                  <a:srgbClr val="000000"/>
                </a:solidFill>
                <a:latin typeface="Source Sans Pro"/>
                <a:ea typeface="Source Sans Pro"/>
              </a:rPr>
              <a:t> a partir de </a:t>
            </a:r>
            <a:r>
              <a:rPr lang="pt-BR" sz="2200" dirty="0" err="1">
                <a:solidFill>
                  <a:srgbClr val="000000"/>
                </a:solidFill>
                <a:latin typeface="Source Sans Pro"/>
                <a:ea typeface="Source Sans Pro"/>
              </a:rPr>
              <a:t>las</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buenas</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prácticas</a:t>
            </a:r>
            <a:r>
              <a:rPr lang="pt-BR" sz="2200" dirty="0">
                <a:solidFill>
                  <a:srgbClr val="000000"/>
                </a:solidFill>
                <a:latin typeface="Source Sans Pro"/>
                <a:ea typeface="Source Sans Pro"/>
              </a:rPr>
              <a:t> que </a:t>
            </a:r>
            <a:r>
              <a:rPr lang="pt-BR" sz="2200" dirty="0" err="1">
                <a:solidFill>
                  <a:srgbClr val="000000"/>
                </a:solidFill>
                <a:latin typeface="Source Sans Pro"/>
                <a:ea typeface="Source Sans Pro"/>
              </a:rPr>
              <a:t>están</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siendo</a:t>
            </a:r>
            <a:r>
              <a:rPr lang="pt-BR" sz="2200" dirty="0">
                <a:solidFill>
                  <a:srgbClr val="000000"/>
                </a:solidFill>
                <a:latin typeface="Source Sans Pro"/>
                <a:ea typeface="Source Sans Pro"/>
              </a:rPr>
              <a:t> </a:t>
            </a:r>
            <a:r>
              <a:rPr lang="pt-BR" sz="2200" dirty="0" err="1">
                <a:solidFill>
                  <a:srgbClr val="000000"/>
                </a:solidFill>
                <a:latin typeface="Source Sans Pro"/>
                <a:ea typeface="Source Sans Pro"/>
              </a:rPr>
              <a:t>desarrolladas</a:t>
            </a:r>
            <a:r>
              <a:rPr lang="pt-BR" sz="2200" dirty="0">
                <a:solidFill>
                  <a:srgbClr val="000000"/>
                </a:solidFill>
                <a:latin typeface="Source Sans Pro"/>
                <a:ea typeface="Source Sans Pro"/>
              </a:rPr>
              <a:t> por </a:t>
            </a:r>
            <a:r>
              <a:rPr lang="pt-BR" sz="2200" dirty="0" err="1">
                <a:solidFill>
                  <a:srgbClr val="000000"/>
                </a:solidFill>
                <a:latin typeface="Source Sans Pro"/>
                <a:ea typeface="Source Sans Pro"/>
              </a:rPr>
              <a:t>las</a:t>
            </a:r>
            <a:r>
              <a:rPr lang="pt-BR" sz="2200" dirty="0">
                <a:solidFill>
                  <a:srgbClr val="000000"/>
                </a:solidFill>
                <a:latin typeface="Source Sans Pro"/>
                <a:ea typeface="Source Sans Pro"/>
              </a:rPr>
              <a:t> distintas </a:t>
            </a:r>
            <a:r>
              <a:rPr lang="pt-BR" sz="2200" dirty="0" err="1">
                <a:solidFill>
                  <a:srgbClr val="000000"/>
                </a:solidFill>
                <a:latin typeface="Source Sans Pro"/>
                <a:ea typeface="Source Sans Pro"/>
              </a:rPr>
              <a:t>instituciones</a:t>
            </a:r>
            <a:r>
              <a:rPr lang="pt-BR" sz="2200" dirty="0">
                <a:solidFill>
                  <a:srgbClr val="000000"/>
                </a:solidFill>
                <a:latin typeface="Source Sans Pro"/>
                <a:ea typeface="Source Sans Pro"/>
              </a:rPr>
              <a:t>.</a:t>
            </a:r>
            <a:endParaRPr lang="pt-BR" sz="2200" dirty="0">
              <a:latin typeface="Source Sans Pro"/>
              <a:ea typeface="Source Sans Pro"/>
            </a:endParaRPr>
          </a:p>
          <a:p>
            <a:endParaRPr lang="pt-BR" sz="2200" dirty="0">
              <a:latin typeface="Source Sans Pro"/>
              <a:ea typeface="Source Sans Pro"/>
            </a:endParaRPr>
          </a:p>
          <a:p>
            <a:endParaRPr lang="pt-BR" dirty="0">
              <a:latin typeface="Source Sans Pro"/>
              <a:ea typeface="Source Sans Pro"/>
            </a:endParaRPr>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spTree>
    <p:extLst>
      <p:ext uri="{BB962C8B-B14F-4D97-AF65-F5344CB8AC3E}">
        <p14:creationId xmlns:p14="http://schemas.microsoft.com/office/powerpoint/2010/main" val="67241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3200" dirty="0">
                <a:latin typeface="Franklin Gothic Demi"/>
              </a:rPr>
              <a:t>Página </a:t>
            </a:r>
            <a:r>
              <a:rPr lang="pt-BR" sz="3200" dirty="0" err="1">
                <a:latin typeface="Franklin Gothic Demi"/>
              </a:rPr>
              <a:t>actual</a:t>
            </a:r>
            <a:r>
              <a:rPr lang="pt-BR" sz="3200" dirty="0">
                <a:latin typeface="Franklin Gothic Demi"/>
              </a:rPr>
              <a:t> </a:t>
            </a:r>
            <a:endParaRPr lang="es-ES" dirty="0"/>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pic>
        <p:nvPicPr>
          <p:cNvPr id="2" name="Imagen 1" descr="Interfaz de usuario gráfica, Texto, Aplicación, Correo electrónico&#10;&#10;Descripción generada automáticamente">
            <a:extLst>
              <a:ext uri="{FF2B5EF4-FFF2-40B4-BE49-F238E27FC236}">
                <a16:creationId xmlns:a16="http://schemas.microsoft.com/office/drawing/2014/main" id="{529FE45B-BEF5-6DC7-B848-FEB23486ABC7}"/>
              </a:ext>
            </a:extLst>
          </p:cNvPr>
          <p:cNvPicPr>
            <a:picLocks noChangeAspect="1"/>
          </p:cNvPicPr>
          <p:nvPr/>
        </p:nvPicPr>
        <p:blipFill>
          <a:blip r:embed="rId3"/>
          <a:stretch>
            <a:fillRect/>
          </a:stretch>
        </p:blipFill>
        <p:spPr>
          <a:xfrm>
            <a:off x="2338215" y="1922214"/>
            <a:ext cx="7524751" cy="4638561"/>
          </a:xfrm>
          <a:prstGeom prst="rect">
            <a:avLst/>
          </a:prstGeom>
        </p:spPr>
      </p:pic>
    </p:spTree>
    <p:extLst>
      <p:ext uri="{BB962C8B-B14F-4D97-AF65-F5344CB8AC3E}">
        <p14:creationId xmlns:p14="http://schemas.microsoft.com/office/powerpoint/2010/main" val="663082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Texto&#10;&#10;Descripción generada automáticamente">
            <a:extLst>
              <a:ext uri="{FF2B5EF4-FFF2-40B4-BE49-F238E27FC236}">
                <a16:creationId xmlns:a16="http://schemas.microsoft.com/office/drawing/2014/main" id="{1FE318C4-50DC-BBAF-CF98-9E4A776E1310}"/>
              </a:ext>
            </a:extLst>
          </p:cNvPr>
          <p:cNvPicPr>
            <a:picLocks noChangeAspect="1"/>
          </p:cNvPicPr>
          <p:nvPr/>
        </p:nvPicPr>
        <p:blipFill>
          <a:blip r:embed="rId2"/>
          <a:stretch>
            <a:fillRect/>
          </a:stretch>
        </p:blipFill>
        <p:spPr>
          <a:xfrm>
            <a:off x="8926417" y="418124"/>
            <a:ext cx="2895600" cy="1247775"/>
          </a:xfrm>
          <a:prstGeom prst="rect">
            <a:avLst/>
          </a:prstGeom>
        </p:spPr>
      </p:pic>
      <p:sp>
        <p:nvSpPr>
          <p:cNvPr id="5" name="CuadroTexto 4">
            <a:extLst>
              <a:ext uri="{FF2B5EF4-FFF2-40B4-BE49-F238E27FC236}">
                <a16:creationId xmlns:a16="http://schemas.microsoft.com/office/drawing/2014/main" id="{B9AF4DE5-70D8-B9E8-0FD6-646E83CD6A19}"/>
              </a:ext>
            </a:extLst>
          </p:cNvPr>
          <p:cNvSpPr txBox="1"/>
          <p:nvPr/>
        </p:nvSpPr>
        <p:spPr>
          <a:xfrm>
            <a:off x="216664" y="831774"/>
            <a:ext cx="849033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419" sz="3200" dirty="0">
                <a:latin typeface="Franklin Gothic Demi"/>
              </a:rPr>
              <a:t>Nueva página web: propuesta de contenido</a:t>
            </a:r>
          </a:p>
        </p:txBody>
      </p:sp>
      <p:cxnSp>
        <p:nvCxnSpPr>
          <p:cNvPr id="8" name="Google Shape;56;p13">
            <a:extLst>
              <a:ext uri="{FF2B5EF4-FFF2-40B4-BE49-F238E27FC236}">
                <a16:creationId xmlns:a16="http://schemas.microsoft.com/office/drawing/2014/main" id="{44CEDD52-D147-2349-3570-3DF2ABB019E9}"/>
              </a:ext>
            </a:extLst>
          </p:cNvPr>
          <p:cNvCxnSpPr/>
          <p:nvPr/>
        </p:nvCxnSpPr>
        <p:spPr>
          <a:xfrm>
            <a:off x="4335" y="1653733"/>
            <a:ext cx="8957700" cy="0"/>
          </a:xfrm>
          <a:prstGeom prst="straightConnector1">
            <a:avLst/>
          </a:prstGeom>
          <a:noFill/>
          <a:ln w="38100" cap="flat" cmpd="sng">
            <a:solidFill>
              <a:srgbClr val="005059"/>
            </a:solidFill>
            <a:prstDash val="solid"/>
            <a:round/>
            <a:headEnd type="none" w="med" len="med"/>
            <a:tailEnd type="none" w="med" len="med"/>
          </a:ln>
        </p:spPr>
      </p:cxnSp>
      <p:grpSp>
        <p:nvGrpSpPr>
          <p:cNvPr id="14" name="Agrupar 13">
            <a:extLst>
              <a:ext uri="{FF2B5EF4-FFF2-40B4-BE49-F238E27FC236}">
                <a16:creationId xmlns:a16="http://schemas.microsoft.com/office/drawing/2014/main" id="{0EB9FFDD-7D7D-BCAA-AD6A-A4EB2396EA53}"/>
              </a:ext>
            </a:extLst>
          </p:cNvPr>
          <p:cNvGrpSpPr/>
          <p:nvPr/>
        </p:nvGrpSpPr>
        <p:grpSpPr>
          <a:xfrm>
            <a:off x="1016120" y="2174857"/>
            <a:ext cx="9792778" cy="3844579"/>
            <a:chOff x="1016120" y="2174857"/>
            <a:chExt cx="9792778" cy="3844579"/>
          </a:xfrm>
        </p:grpSpPr>
        <p:sp>
          <p:nvSpPr>
            <p:cNvPr id="11" name="CaixaDeTexto 10">
              <a:extLst>
                <a:ext uri="{FF2B5EF4-FFF2-40B4-BE49-F238E27FC236}">
                  <a16:creationId xmlns:a16="http://schemas.microsoft.com/office/drawing/2014/main" id="{D4235FE0-2853-C270-4E07-F5BDF3308371}"/>
                </a:ext>
              </a:extLst>
            </p:cNvPr>
            <p:cNvSpPr txBox="1"/>
            <p:nvPr/>
          </p:nvSpPr>
          <p:spPr>
            <a:xfrm>
              <a:off x="1016120" y="2174857"/>
              <a:ext cx="9792778" cy="3844579"/>
            </a:xfrm>
            <a:prstGeom prst="rect">
              <a:avLst/>
            </a:prstGeom>
            <a:noFill/>
          </p:spPr>
          <p:txBody>
            <a:bodyPr wrap="square">
              <a:spAutoFit/>
            </a:bodyPr>
            <a:lstStyle/>
            <a:p>
              <a:pPr algn="just">
                <a:lnSpc>
                  <a:spcPct val="107000"/>
                </a:lnSpc>
                <a:spcAft>
                  <a:spcPts val="800"/>
                </a:spcAft>
              </a:pPr>
              <a:r>
                <a:rPr lang="es-ES"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GRUPO DE TRABAJO:</a:t>
              </a:r>
            </a:p>
            <a:p>
              <a:pPr algn="just">
                <a:lnSpc>
                  <a:spcPct val="107000"/>
                </a:lnSpc>
                <a:spcAft>
                  <a:spcPts val="800"/>
                </a:spcAft>
              </a:pPr>
              <a:endParaRPr lang="pt-BR"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1821180" lvl="3" algn="just">
                <a:lnSpc>
                  <a:spcPct val="107000"/>
                </a:lnSpc>
                <a:spcAft>
                  <a:spcPts val="800"/>
                </a:spcAft>
              </a:pPr>
              <a:r>
                <a:rPr lang="es-ES" kern="100" dirty="0">
                  <a:effectLst/>
                  <a:latin typeface="Calibri" panose="020F0502020204030204" pitchFamily="34" charset="0"/>
                  <a:ea typeface="Calibri" panose="020F0502020204030204" pitchFamily="34" charset="0"/>
                  <a:cs typeface="Times New Roman" panose="02020603050405020304" pitchFamily="18" charset="0"/>
                </a:rPr>
                <a:t>El Grupo de Trabajo para la promoción del derecho de acceso a la información de grupos en situación de vulnerabilidad busca avanzar en el diagnóstico e intercambio de prácticas que promuevan este derecho entre los colectivos en situación de vulnerabilidad.</a:t>
              </a:r>
              <a:endParaRPr lang="pt-BR" kern="100" dirty="0">
                <a:effectLst/>
                <a:latin typeface="Calibri" panose="020F0502020204030204" pitchFamily="34" charset="0"/>
                <a:ea typeface="Calibri" panose="020F0502020204030204" pitchFamily="34" charset="0"/>
                <a:cs typeface="Times New Roman" panose="02020603050405020304" pitchFamily="18" charset="0"/>
              </a:endParaRPr>
            </a:p>
            <a:p>
              <a:pPr marL="1821180" lvl="3" algn="just">
                <a:lnSpc>
                  <a:spcPct val="107000"/>
                </a:lnSpc>
                <a:spcAft>
                  <a:spcPts val="800"/>
                </a:spcAft>
              </a:pPr>
              <a:r>
                <a:rPr lang="es-ES" kern="100" dirty="0">
                  <a:effectLst/>
                  <a:latin typeface="Calibri" panose="020F0502020204030204" pitchFamily="34" charset="0"/>
                  <a:ea typeface="Calibri" panose="020F0502020204030204" pitchFamily="34" charset="0"/>
                  <a:cs typeface="Times New Roman" panose="02020603050405020304" pitchFamily="18" charset="0"/>
                </a:rPr>
                <a:t>El GT se ha conformado en 2018 a partir de un proyecto desarrollado con el apoyo de </a:t>
              </a:r>
              <a:r>
                <a:rPr lang="es-ES" kern="100" dirty="0" err="1">
                  <a:effectLst/>
                  <a:latin typeface="Calibri" panose="020F0502020204030204" pitchFamily="34" charset="0"/>
                  <a:ea typeface="Calibri" panose="020F0502020204030204" pitchFamily="34" charset="0"/>
                  <a:cs typeface="Times New Roman" panose="02020603050405020304" pitchFamily="18" charset="0"/>
                </a:rPr>
                <a:t>Eurosocial</a:t>
              </a:r>
              <a:r>
                <a:rPr lang="es-ES" kern="100" dirty="0">
                  <a:effectLst/>
                  <a:latin typeface="Calibri" panose="020F0502020204030204" pitchFamily="34" charset="0"/>
                  <a:ea typeface="Calibri" panose="020F0502020204030204" pitchFamily="34" charset="0"/>
                  <a:cs typeface="Times New Roman" panose="02020603050405020304" pitchFamily="18" charset="0"/>
                </a:rPr>
                <a:t>+. Actualmente, Está conformado por 13 miembros y es coordinado por la Secretaría Nacional de Acceso a la Información, de la Contraloría General de la Unión (Brasil), y por el Órgano Garante del Derecho de Acceso a la Información de la Ciudad Autónoma de Buenos Aires (Argentina).</a:t>
              </a:r>
              <a:endParaRPr lang="pt-BR"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Imagem 12">
              <a:extLst>
                <a:ext uri="{FF2B5EF4-FFF2-40B4-BE49-F238E27FC236}">
                  <a16:creationId xmlns:a16="http://schemas.microsoft.com/office/drawing/2014/main" id="{67EDBC27-A217-9193-4BA1-51AF3175AE38}"/>
                </a:ext>
              </a:extLst>
            </p:cNvPr>
            <p:cNvPicPr>
              <a:picLocks noChangeAspect="1"/>
            </p:cNvPicPr>
            <p:nvPr/>
          </p:nvPicPr>
          <p:blipFill>
            <a:blip r:embed="rId3"/>
            <a:stretch>
              <a:fillRect/>
            </a:stretch>
          </p:blipFill>
          <p:spPr>
            <a:xfrm>
              <a:off x="1072027" y="3144328"/>
              <a:ext cx="1495634" cy="1552792"/>
            </a:xfrm>
            <a:prstGeom prst="rect">
              <a:avLst/>
            </a:prstGeom>
          </p:spPr>
        </p:pic>
      </p:grpSp>
      <p:sp>
        <p:nvSpPr>
          <p:cNvPr id="16" name="CaixaDeTexto 15">
            <a:extLst>
              <a:ext uri="{FF2B5EF4-FFF2-40B4-BE49-F238E27FC236}">
                <a16:creationId xmlns:a16="http://schemas.microsoft.com/office/drawing/2014/main" id="{2034EDC7-6822-20AD-25E5-04F7CAE3A6DE}"/>
              </a:ext>
            </a:extLst>
          </p:cNvPr>
          <p:cNvSpPr txBox="1"/>
          <p:nvPr/>
        </p:nvSpPr>
        <p:spPr>
          <a:xfrm>
            <a:off x="3892669" y="2187022"/>
            <a:ext cx="6717822" cy="830997"/>
          </a:xfrm>
          <a:prstGeom prst="rect">
            <a:avLst/>
          </a:prstGeom>
          <a:noFill/>
        </p:spPr>
        <p:txBody>
          <a:bodyPr wrap="square">
            <a:spAutoFit/>
          </a:bodyPr>
          <a:lstStyle/>
          <a:p>
            <a:r>
              <a:rPr lang="es-ES" sz="2400" b="1" kern="100" dirty="0">
                <a:solidFill>
                  <a:schemeClr val="tx2">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Acceso a la información para Grupos en Situación de Vulnerabilidad</a:t>
            </a:r>
            <a:endParaRPr lang="pt-BR" sz="2400" dirty="0"/>
          </a:p>
        </p:txBody>
      </p:sp>
    </p:spTree>
    <p:extLst>
      <p:ext uri="{BB962C8B-B14F-4D97-AF65-F5344CB8AC3E}">
        <p14:creationId xmlns:p14="http://schemas.microsoft.com/office/powerpoint/2010/main" val="172146463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A8595EE4CEE5C4B9636500030580FAC" ma:contentTypeVersion="13" ma:contentTypeDescription="Crie um novo documento." ma:contentTypeScope="" ma:versionID="4d64107e4e04a3513d3d49581170687c">
  <xsd:schema xmlns:xsd="http://www.w3.org/2001/XMLSchema" xmlns:xs="http://www.w3.org/2001/XMLSchema" xmlns:p="http://schemas.microsoft.com/office/2006/metadata/properties" xmlns:ns2="81fc3e50-f2e4-46f0-93ec-64bf8be6bc0b" xmlns:ns3="539cf835-ad65-4748-8263-a1c48b074ca9" targetNamespace="http://schemas.microsoft.com/office/2006/metadata/properties" ma:root="true" ma:fieldsID="051f64c36fa2b70138e544174d802b65" ns2:_="" ns3:_="">
    <xsd:import namespace="81fc3e50-f2e4-46f0-93ec-64bf8be6bc0b"/>
    <xsd:import namespace="539cf835-ad65-4748-8263-a1c48b074ca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fc3e50-f2e4-46f0-93ec-64bf8be6bc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Marcações de imagem" ma:readOnly="false" ma:fieldId="{5cf76f15-5ced-4ddc-b409-7134ff3c332f}" ma:taxonomyMulti="true" ma:sspId="6f3fb4e8-0039-4ebb-8dac-0f2ebc25504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9cf835-ad65-4748-8263-a1c48b074ca9"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TaxCatchAll" ma:index="14" nillable="true" ma:displayName="Taxonomy Catch All Column" ma:hidden="true" ma:list="{8dced950-f4ff-4f95-ad01-1bb38dc23538}" ma:internalName="TaxCatchAll" ma:showField="CatchAllData" ma:web="539cf835-ad65-4748-8263-a1c48b074c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1fc3e50-f2e4-46f0-93ec-64bf8be6bc0b">
      <Terms xmlns="http://schemas.microsoft.com/office/infopath/2007/PartnerControls"/>
    </lcf76f155ced4ddcb4097134ff3c332f>
    <TaxCatchAll xmlns="539cf835-ad65-4748-8263-a1c48b074ca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B92388-5CF0-4E6C-B00A-55438A5534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fc3e50-f2e4-46f0-93ec-64bf8be6bc0b"/>
    <ds:schemaRef ds:uri="539cf835-ad65-4748-8263-a1c48b074c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5E1A63-C09D-409F-966E-04175CEA4919}">
  <ds:schemaRefs>
    <ds:schemaRef ds:uri="http://schemas.microsoft.com/office/2006/metadata/properties"/>
    <ds:schemaRef ds:uri="http://schemas.microsoft.com/office/infopath/2007/PartnerControls"/>
    <ds:schemaRef ds:uri="81fc3e50-f2e4-46f0-93ec-64bf8be6bc0b"/>
    <ds:schemaRef ds:uri="539cf835-ad65-4748-8263-a1c48b074ca9"/>
  </ds:schemaRefs>
</ds:datastoreItem>
</file>

<file path=customXml/itemProps3.xml><?xml version="1.0" encoding="utf-8"?>
<ds:datastoreItem xmlns:ds="http://schemas.openxmlformats.org/officeDocument/2006/customXml" ds:itemID="{873F6F53-82DE-4892-8857-18D7EDD9CCEC}">
  <ds:schemaRefs>
    <ds:schemaRef ds:uri="http://schemas.microsoft.com/sharepoint/v3/contenttype/forms"/>
  </ds:schemaRefs>
</ds:datastoreItem>
</file>

<file path=docMetadata/LabelInfo.xml><?xml version="1.0" encoding="utf-8"?>
<clbl:labelList xmlns:clbl="http://schemas.microsoft.com/office/2020/mipLabelMetadata">
  <clbl:label id="{6678d9fe-0921-417d-8411-5f1c18defbbb}" enabled="0" method="" siteId="{6678d9fe-0921-417d-8411-5f1c18defbbb}" removed="1"/>
</clbl:labelList>
</file>

<file path=docProps/app.xml><?xml version="1.0" encoding="utf-8"?>
<Properties xmlns="http://schemas.openxmlformats.org/officeDocument/2006/extended-properties" xmlns:vt="http://schemas.openxmlformats.org/officeDocument/2006/docPropsVTypes">
  <TotalTime>157</TotalTime>
  <Words>1468</Words>
  <Application>Microsoft Office PowerPoint</Application>
  <PresentationFormat>Widescreen</PresentationFormat>
  <Paragraphs>130</Paragraphs>
  <Slides>16</Slides>
  <Notes>0</Notes>
  <HiddenSlides>0</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16</vt:i4>
      </vt:variant>
    </vt:vector>
  </HeadingPairs>
  <TitlesOfParts>
    <vt:vector size="26" baseType="lpstr">
      <vt:lpstr>Aptos</vt:lpstr>
      <vt:lpstr>Aptos Display</vt:lpstr>
      <vt:lpstr>Arial</vt:lpstr>
      <vt:lpstr>Calibri</vt:lpstr>
      <vt:lpstr>Courier New</vt:lpstr>
      <vt:lpstr>Franklin Gothic Demi</vt:lpstr>
      <vt:lpstr>Source Sans Pro</vt:lpstr>
      <vt:lpstr>Symbol</vt:lpstr>
      <vt:lpstr>Times New Roman</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Cibelle Brasil</dc:creator>
  <cp:lastModifiedBy>Cibelle Cesar do Amaral Brasil</cp:lastModifiedBy>
  <cp:revision>312</cp:revision>
  <dcterms:created xsi:type="dcterms:W3CDTF">2024-11-19T18:36:23Z</dcterms:created>
  <dcterms:modified xsi:type="dcterms:W3CDTF">2024-11-21T15:23:01Z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0x010100AA8595EE4CEE5C4B9636500030580FAC</vt:lpwstr>
  </property>
  <property fmtid="{D5CDD505-2E9C-101B-9397-08002B2CF9AE}" pid="3" name="MediaServiceImageTags">
    <vt:lpwstr/>
  </property>
</Properties>
</file>