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9144000" cy="5143500"/>
  <p:embeddedFontLst>
    <p:embeddedFont>
      <p:font typeface="Nunito"/>
      <p:regular r:id="rId13"/>
      <p:bold r:id="rId14"/>
      <p:italic r:id="rId15"/>
      <p:boldItalic r:id="rId16"/>
    </p:embeddedFont>
    <p:embeddedFont>
      <p:font typeface="Quattrocento Sans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21" roundtripDataSignature="AMtx7mhB2JtJSeeJsGy9Iy+hew+9NMUu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QuattrocentoSans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font" Target="fonts/Nunito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italic.fntdata"/><Relationship Id="rId14" Type="http://schemas.openxmlformats.org/officeDocument/2006/relationships/font" Target="fonts/Nunito-bold.fntdata"/><Relationship Id="rId17" Type="http://schemas.openxmlformats.org/officeDocument/2006/relationships/font" Target="fonts/QuattrocentoSans-regular.fntdata"/><Relationship Id="rId16" Type="http://schemas.openxmlformats.org/officeDocument/2006/relationships/font" Target="fonts/Nunito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QuattrocentoSans-italic.fntdata"/><Relationship Id="rId6" Type="http://schemas.openxmlformats.org/officeDocument/2006/relationships/slide" Target="slides/slide1.xml"/><Relationship Id="rId18" Type="http://schemas.openxmlformats.org/officeDocument/2006/relationships/font" Target="fonts/QuattrocentoSans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3" y="0"/>
            <a:ext cx="396240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028950" y="642938"/>
            <a:ext cx="3086100" cy="1736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4886325"/>
            <a:ext cx="3962400" cy="2571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 txBox="1"/>
          <p:nvPr>
            <p:ph idx="1" type="body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1:notes"/>
          <p:cNvSpPr/>
          <p:nvPr>
            <p:ph idx="2" type="sldImg"/>
          </p:nvPr>
        </p:nvSpPr>
        <p:spPr>
          <a:xfrm>
            <a:off x="3028950" y="642938"/>
            <a:ext cx="3086100" cy="1736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:notes"/>
          <p:cNvSpPr txBox="1"/>
          <p:nvPr>
            <p:ph idx="1" type="body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2:notes"/>
          <p:cNvSpPr/>
          <p:nvPr>
            <p:ph idx="2" type="sldImg"/>
          </p:nvPr>
        </p:nvSpPr>
        <p:spPr>
          <a:xfrm>
            <a:off x="3028950" y="642938"/>
            <a:ext cx="3086100" cy="1736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/>
          <p:nvPr>
            <p:ph idx="2" type="sldImg"/>
          </p:nvPr>
        </p:nvSpPr>
        <p:spPr>
          <a:xfrm>
            <a:off x="3028950" y="642938"/>
            <a:ext cx="3086100" cy="1736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 txBox="1"/>
          <p:nvPr>
            <p:ph idx="12" type="sldNum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:notes"/>
          <p:cNvSpPr txBox="1"/>
          <p:nvPr>
            <p:ph idx="1" type="body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4:notes"/>
          <p:cNvSpPr/>
          <p:nvPr>
            <p:ph idx="2" type="sldImg"/>
          </p:nvPr>
        </p:nvSpPr>
        <p:spPr>
          <a:xfrm>
            <a:off x="3028950" y="642938"/>
            <a:ext cx="3086100" cy="1736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5:notes"/>
          <p:cNvSpPr txBox="1"/>
          <p:nvPr>
            <p:ph idx="1" type="body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5:notes"/>
          <p:cNvSpPr/>
          <p:nvPr>
            <p:ph idx="2" type="sldImg"/>
          </p:nvPr>
        </p:nvSpPr>
        <p:spPr>
          <a:xfrm>
            <a:off x="3028950" y="642938"/>
            <a:ext cx="3086100" cy="1736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6:notes"/>
          <p:cNvSpPr txBox="1"/>
          <p:nvPr>
            <p:ph idx="1" type="body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6:notes"/>
          <p:cNvSpPr/>
          <p:nvPr>
            <p:ph idx="2" type="sldImg"/>
          </p:nvPr>
        </p:nvSpPr>
        <p:spPr>
          <a:xfrm>
            <a:off x="3028950" y="642938"/>
            <a:ext cx="3086100" cy="1736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7:notes"/>
          <p:cNvSpPr txBox="1"/>
          <p:nvPr>
            <p:ph idx="1" type="body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7:notes"/>
          <p:cNvSpPr/>
          <p:nvPr>
            <p:ph idx="2" type="sldImg"/>
          </p:nvPr>
        </p:nvSpPr>
        <p:spPr>
          <a:xfrm>
            <a:off x="3028950" y="642938"/>
            <a:ext cx="3086100" cy="1736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obj">
  <p:cSld name="OBJECT">
    <p:bg>
      <p:bgPr>
        <a:solidFill>
          <a:schemeClr val="lt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9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2" type="sldNum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showMasterSp="0">
  <p:cSld name="Two Content">
    <p:bg>
      <p:bgPr>
        <a:solidFill>
          <a:schemeClr val="lt1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/>
          <p:nvPr>
            <p:ph type="title"/>
          </p:nvPr>
        </p:nvSpPr>
        <p:spPr>
          <a:xfrm>
            <a:off x="324713" y="601471"/>
            <a:ext cx="8494572" cy="2997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" type="body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2" type="body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2" type="sldNum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>
  <p:cSld name="Title and Content">
    <p:bg>
      <p:bgPr>
        <a:solidFill>
          <a:schemeClr val="lt1"/>
        </a:soli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/>
          <p:nvPr>
            <p:ph type="title"/>
          </p:nvPr>
        </p:nvSpPr>
        <p:spPr>
          <a:xfrm>
            <a:off x="324713" y="601471"/>
            <a:ext cx="8494572" cy="2997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" type="body"/>
          </p:nvPr>
        </p:nvSpPr>
        <p:spPr>
          <a:xfrm>
            <a:off x="710869" y="1385696"/>
            <a:ext cx="7722260" cy="2906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14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2" type="sldNum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/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" type="subTitle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2" type="sldNum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3"/>
          <p:cNvSpPr txBox="1"/>
          <p:nvPr>
            <p:ph type="title"/>
          </p:nvPr>
        </p:nvSpPr>
        <p:spPr>
          <a:xfrm>
            <a:off x="324713" y="601471"/>
            <a:ext cx="8494572" cy="2997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3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2" type="sldNum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9143999" cy="514349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8"/>
          <p:cNvSpPr txBox="1"/>
          <p:nvPr>
            <p:ph type="title"/>
          </p:nvPr>
        </p:nvSpPr>
        <p:spPr>
          <a:xfrm>
            <a:off x="324713" y="601471"/>
            <a:ext cx="8494572" cy="2997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8"/>
          <p:cNvSpPr txBox="1"/>
          <p:nvPr>
            <p:ph idx="1" type="body"/>
          </p:nvPr>
        </p:nvSpPr>
        <p:spPr>
          <a:xfrm>
            <a:off x="710869" y="1385696"/>
            <a:ext cx="7722260" cy="2906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1400" u="none" cap="none" strike="noStrike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8"/>
          <p:cNvSpPr txBox="1"/>
          <p:nvPr>
            <p:ph idx="12" type="sldNum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Relationship Id="rId4" Type="http://schemas.openxmlformats.org/officeDocument/2006/relationships/image" Target="../media/image5.png"/><Relationship Id="rId5" Type="http://schemas.openxmlformats.org/officeDocument/2006/relationships/image" Target="../media/image18.png"/><Relationship Id="rId6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1.png"/><Relationship Id="rId4" Type="http://schemas.openxmlformats.org/officeDocument/2006/relationships/image" Target="../media/image6.jpg"/><Relationship Id="rId5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Relationship Id="rId4" Type="http://schemas.openxmlformats.org/officeDocument/2006/relationships/image" Target="../media/image17.png"/><Relationship Id="rId5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png"/><Relationship Id="rId4" Type="http://schemas.openxmlformats.org/officeDocument/2006/relationships/image" Target="../media/image10.png"/><Relationship Id="rId10" Type="http://schemas.openxmlformats.org/officeDocument/2006/relationships/hyperlink" Target="mailto:gomps@buenosaires.gob.ar" TargetMode="External"/><Relationship Id="rId9" Type="http://schemas.openxmlformats.org/officeDocument/2006/relationships/hyperlink" Target="http://www.buenosaires.gob.ar/desarrollohumanoyhabitat/ciudadania-portena" TargetMode="External"/><Relationship Id="rId5" Type="http://schemas.openxmlformats.org/officeDocument/2006/relationships/image" Target="../media/image9.png"/><Relationship Id="rId6" Type="http://schemas.openxmlformats.org/officeDocument/2006/relationships/hyperlink" Target="http://www.buenosaires.gob.ar/desarrollohumanoyhabitat/atencionsocial/sedes" TargetMode="External"/><Relationship Id="rId7" Type="http://schemas.openxmlformats.org/officeDocument/2006/relationships/hyperlink" Target="http://www.buenosaires.gob.ar/desarrollohumanoyhabitat/atencionsocial/sedes" TargetMode="External"/><Relationship Id="rId8" Type="http://schemas.openxmlformats.org/officeDocument/2006/relationships/hyperlink" Target="mailto:inscripcionescp@buenosaires.gob.ar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"/>
          <p:cNvSpPr/>
          <p:nvPr/>
        </p:nvSpPr>
        <p:spPr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" name="Google Shape;49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37225"/>
            <a:ext cx="9144024" cy="5180725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"/>
          <p:cNvSpPr txBox="1"/>
          <p:nvPr/>
        </p:nvSpPr>
        <p:spPr>
          <a:xfrm>
            <a:off x="2281050" y="2353038"/>
            <a:ext cx="4581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>
                <a:solidFill>
                  <a:srgbClr val="FFFFFF"/>
                </a:solidFill>
                <a:latin typeface="Nunito"/>
                <a:ea typeface="Nunito"/>
                <a:cs typeface="Nunito"/>
                <a:sym typeface="Nunito"/>
              </a:rPr>
              <a:t>Síntesis de resultados - 4to Trimestre 2024</a:t>
            </a:r>
            <a:endParaRPr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2"/>
          <p:cNvSpPr txBox="1"/>
          <p:nvPr>
            <p:ph type="title"/>
          </p:nvPr>
        </p:nvSpPr>
        <p:spPr>
          <a:xfrm>
            <a:off x="318626" y="702625"/>
            <a:ext cx="2637900" cy="3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2000">
                <a:latin typeface="Arial"/>
                <a:ea typeface="Arial"/>
                <a:cs typeface="Arial"/>
                <a:sym typeface="Arial"/>
              </a:rPr>
              <a:t>Ciudadanía Porteña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"/>
          <p:cNvSpPr txBox="1"/>
          <p:nvPr/>
        </p:nvSpPr>
        <p:spPr>
          <a:xfrm>
            <a:off x="3277360" y="742315"/>
            <a:ext cx="2666239" cy="28982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800" u="none" cap="none" strike="noStrike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Descripción del programa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"/>
          <p:cNvSpPr/>
          <p:nvPr/>
        </p:nvSpPr>
        <p:spPr>
          <a:xfrm>
            <a:off x="3002279" y="737616"/>
            <a:ext cx="123825" cy="266700"/>
          </a:xfrm>
          <a:custGeom>
            <a:rect b="b" l="l" r="r" t="t"/>
            <a:pathLst>
              <a:path extrusionOk="0" h="266700" w="123825">
                <a:moveTo>
                  <a:pt x="123317" y="0"/>
                </a:moveTo>
                <a:lnTo>
                  <a:pt x="0" y="0"/>
                </a:lnTo>
                <a:lnTo>
                  <a:pt x="0" y="266700"/>
                </a:lnTo>
                <a:lnTo>
                  <a:pt x="123317" y="266700"/>
                </a:lnTo>
                <a:lnTo>
                  <a:pt x="123317" y="0"/>
                </a:lnTo>
                <a:close/>
              </a:path>
            </a:pathLst>
          </a:custGeom>
          <a:solidFill>
            <a:srgbClr val="B3B3B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2"/>
          <p:cNvSpPr txBox="1"/>
          <p:nvPr/>
        </p:nvSpPr>
        <p:spPr>
          <a:xfrm>
            <a:off x="5840729" y="1191005"/>
            <a:ext cx="3063240" cy="876300"/>
          </a:xfrm>
          <a:prstGeom prst="rect">
            <a:avLst/>
          </a:prstGeom>
          <a:noFill/>
          <a:ln cap="flat" cmpd="sng" w="28950">
            <a:solidFill>
              <a:srgbClr val="F7ED7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88900">
            <a:spAutoFit/>
          </a:bodyPr>
          <a:lstStyle/>
          <a:p>
            <a:pPr indent="0" lvl="0" marL="92075" marR="6096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Se dirige a hogares residentes en la Ciudad  Autónoma de Buenos Aires, en situación de  pobreza, enfatizando su accionar en los de  mayor vulnerabilidad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0" name="Google Shape;60;p2"/>
          <p:cNvGrpSpPr/>
          <p:nvPr/>
        </p:nvGrpSpPr>
        <p:grpSpPr>
          <a:xfrm>
            <a:off x="121920" y="1301495"/>
            <a:ext cx="467106" cy="3081273"/>
            <a:chOff x="121920" y="1301495"/>
            <a:chExt cx="467106" cy="3081273"/>
          </a:xfrm>
        </p:grpSpPr>
        <p:sp>
          <p:nvSpPr>
            <p:cNvPr id="61" name="Google Shape;61;p2"/>
            <p:cNvSpPr/>
            <p:nvPr/>
          </p:nvSpPr>
          <p:spPr>
            <a:xfrm>
              <a:off x="302514" y="1332737"/>
              <a:ext cx="106680" cy="3048000"/>
            </a:xfrm>
            <a:custGeom>
              <a:rect b="b" l="l" r="r" t="t"/>
              <a:pathLst>
                <a:path extrusionOk="0" h="3048000" w="106679">
                  <a:moveTo>
                    <a:pt x="0" y="3048000"/>
                  </a:moveTo>
                  <a:lnTo>
                    <a:pt x="106681" y="3048000"/>
                  </a:lnTo>
                  <a:lnTo>
                    <a:pt x="106681" y="0"/>
                  </a:lnTo>
                  <a:lnTo>
                    <a:pt x="0" y="0"/>
                  </a:lnTo>
                  <a:lnTo>
                    <a:pt x="0" y="3048000"/>
                  </a:lnTo>
                  <a:close/>
                </a:path>
              </a:pathLst>
            </a:custGeom>
            <a:noFill/>
            <a:ln cap="flat" cmpd="sng" w="25900">
              <a:solidFill>
                <a:srgbClr val="FBF89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137160" y="1301495"/>
              <a:ext cx="451484" cy="454659"/>
            </a:xfrm>
            <a:custGeom>
              <a:rect b="b" l="l" r="r" t="t"/>
              <a:pathLst>
                <a:path extrusionOk="0" h="454660" w="451484">
                  <a:moveTo>
                    <a:pt x="225488" y="0"/>
                  </a:moveTo>
                  <a:lnTo>
                    <a:pt x="180047" y="4571"/>
                  </a:lnTo>
                  <a:lnTo>
                    <a:pt x="137718" y="17779"/>
                  </a:lnTo>
                  <a:lnTo>
                    <a:pt x="99402" y="38734"/>
                  </a:lnTo>
                  <a:lnTo>
                    <a:pt x="66039" y="66548"/>
                  </a:lnTo>
                  <a:lnTo>
                    <a:pt x="38506" y="100075"/>
                  </a:lnTo>
                  <a:lnTo>
                    <a:pt x="17716" y="138683"/>
                  </a:lnTo>
                  <a:lnTo>
                    <a:pt x="4571" y="181228"/>
                  </a:lnTo>
                  <a:lnTo>
                    <a:pt x="0" y="226949"/>
                  </a:lnTo>
                  <a:lnTo>
                    <a:pt x="4571" y="272923"/>
                  </a:lnTo>
                  <a:lnTo>
                    <a:pt x="17716" y="315467"/>
                  </a:lnTo>
                  <a:lnTo>
                    <a:pt x="38506" y="354075"/>
                  </a:lnTo>
                  <a:lnTo>
                    <a:pt x="66039" y="387603"/>
                  </a:lnTo>
                  <a:lnTo>
                    <a:pt x="99402" y="415416"/>
                  </a:lnTo>
                  <a:lnTo>
                    <a:pt x="137718" y="436371"/>
                  </a:lnTo>
                  <a:lnTo>
                    <a:pt x="180047" y="449579"/>
                  </a:lnTo>
                  <a:lnTo>
                    <a:pt x="225488" y="454151"/>
                  </a:lnTo>
                  <a:lnTo>
                    <a:pt x="270929" y="449579"/>
                  </a:lnTo>
                  <a:lnTo>
                    <a:pt x="313258" y="436371"/>
                  </a:lnTo>
                  <a:lnTo>
                    <a:pt x="351574" y="415416"/>
                  </a:lnTo>
                  <a:lnTo>
                    <a:pt x="384937" y="387603"/>
                  </a:lnTo>
                  <a:lnTo>
                    <a:pt x="412470" y="354075"/>
                  </a:lnTo>
                  <a:lnTo>
                    <a:pt x="433260" y="315467"/>
                  </a:lnTo>
                  <a:lnTo>
                    <a:pt x="446405" y="272923"/>
                  </a:lnTo>
                  <a:lnTo>
                    <a:pt x="450977" y="226949"/>
                  </a:lnTo>
                  <a:lnTo>
                    <a:pt x="446405" y="181228"/>
                  </a:lnTo>
                  <a:lnTo>
                    <a:pt x="433260" y="138683"/>
                  </a:lnTo>
                  <a:lnTo>
                    <a:pt x="412470" y="100075"/>
                  </a:lnTo>
                  <a:lnTo>
                    <a:pt x="384937" y="66548"/>
                  </a:lnTo>
                  <a:lnTo>
                    <a:pt x="351574" y="38734"/>
                  </a:lnTo>
                  <a:lnTo>
                    <a:pt x="313258" y="17779"/>
                  </a:lnTo>
                  <a:lnTo>
                    <a:pt x="270929" y="4571"/>
                  </a:lnTo>
                  <a:lnTo>
                    <a:pt x="225488" y="0"/>
                  </a:lnTo>
                  <a:close/>
                </a:path>
              </a:pathLst>
            </a:custGeom>
            <a:solidFill>
              <a:srgbClr val="F7ED7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139446" y="1302257"/>
              <a:ext cx="449580" cy="454659"/>
            </a:xfrm>
            <a:custGeom>
              <a:rect b="b" l="l" r="r" t="t"/>
              <a:pathLst>
                <a:path extrusionOk="0" h="454660" w="449580">
                  <a:moveTo>
                    <a:pt x="0" y="226949"/>
                  </a:moveTo>
                  <a:lnTo>
                    <a:pt x="4559" y="181228"/>
                  </a:lnTo>
                  <a:lnTo>
                    <a:pt x="17652" y="138683"/>
                  </a:lnTo>
                  <a:lnTo>
                    <a:pt x="38366" y="100075"/>
                  </a:lnTo>
                  <a:lnTo>
                    <a:pt x="65811" y="66547"/>
                  </a:lnTo>
                  <a:lnTo>
                    <a:pt x="99072" y="38734"/>
                  </a:lnTo>
                  <a:lnTo>
                    <a:pt x="137248" y="17779"/>
                  </a:lnTo>
                  <a:lnTo>
                    <a:pt x="179438" y="4571"/>
                  </a:lnTo>
                  <a:lnTo>
                    <a:pt x="224726" y="0"/>
                  </a:lnTo>
                  <a:lnTo>
                    <a:pt x="270014" y="4571"/>
                  </a:lnTo>
                  <a:lnTo>
                    <a:pt x="312204" y="17779"/>
                  </a:lnTo>
                  <a:lnTo>
                    <a:pt x="350380" y="38734"/>
                  </a:lnTo>
                  <a:lnTo>
                    <a:pt x="383641" y="66547"/>
                  </a:lnTo>
                  <a:lnTo>
                    <a:pt x="411086" y="100075"/>
                  </a:lnTo>
                  <a:lnTo>
                    <a:pt x="431800" y="138683"/>
                  </a:lnTo>
                  <a:lnTo>
                    <a:pt x="444893" y="181228"/>
                  </a:lnTo>
                  <a:lnTo>
                    <a:pt x="449453" y="226949"/>
                  </a:lnTo>
                  <a:lnTo>
                    <a:pt x="444893" y="272922"/>
                  </a:lnTo>
                  <a:lnTo>
                    <a:pt x="431800" y="315467"/>
                  </a:lnTo>
                  <a:lnTo>
                    <a:pt x="411086" y="354075"/>
                  </a:lnTo>
                  <a:lnTo>
                    <a:pt x="383641" y="387603"/>
                  </a:lnTo>
                  <a:lnTo>
                    <a:pt x="350380" y="415416"/>
                  </a:lnTo>
                  <a:lnTo>
                    <a:pt x="312204" y="436371"/>
                  </a:lnTo>
                  <a:lnTo>
                    <a:pt x="270014" y="449579"/>
                  </a:lnTo>
                  <a:lnTo>
                    <a:pt x="224726" y="454151"/>
                  </a:lnTo>
                  <a:lnTo>
                    <a:pt x="179438" y="449579"/>
                  </a:lnTo>
                  <a:lnTo>
                    <a:pt x="137248" y="436371"/>
                  </a:lnTo>
                  <a:lnTo>
                    <a:pt x="99072" y="415416"/>
                  </a:lnTo>
                  <a:lnTo>
                    <a:pt x="65811" y="387603"/>
                  </a:lnTo>
                  <a:lnTo>
                    <a:pt x="38366" y="354075"/>
                  </a:lnTo>
                  <a:lnTo>
                    <a:pt x="17652" y="315467"/>
                  </a:lnTo>
                  <a:lnTo>
                    <a:pt x="4559" y="272922"/>
                  </a:lnTo>
                  <a:lnTo>
                    <a:pt x="0" y="226949"/>
                  </a:lnTo>
                  <a:close/>
                </a:path>
              </a:pathLst>
            </a:custGeom>
            <a:noFill/>
            <a:ln cap="flat" cmpd="sng" w="25900">
              <a:solidFill>
                <a:srgbClr val="EBEB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123444" y="3261359"/>
              <a:ext cx="449580" cy="454659"/>
            </a:xfrm>
            <a:custGeom>
              <a:rect b="b" l="l" r="r" t="t"/>
              <a:pathLst>
                <a:path extrusionOk="0" h="454660" w="449580">
                  <a:moveTo>
                    <a:pt x="224790" y="0"/>
                  </a:moveTo>
                  <a:lnTo>
                    <a:pt x="179489" y="4571"/>
                  </a:lnTo>
                  <a:lnTo>
                    <a:pt x="137287" y="17779"/>
                  </a:lnTo>
                  <a:lnTo>
                    <a:pt x="99110" y="38734"/>
                  </a:lnTo>
                  <a:lnTo>
                    <a:pt x="65836" y="66547"/>
                  </a:lnTo>
                  <a:lnTo>
                    <a:pt x="38392" y="100075"/>
                  </a:lnTo>
                  <a:lnTo>
                    <a:pt x="17665" y="138683"/>
                  </a:lnTo>
                  <a:lnTo>
                    <a:pt x="4571" y="181228"/>
                  </a:lnTo>
                  <a:lnTo>
                    <a:pt x="0" y="226948"/>
                  </a:lnTo>
                  <a:lnTo>
                    <a:pt x="4571" y="272922"/>
                  </a:lnTo>
                  <a:lnTo>
                    <a:pt x="17665" y="315467"/>
                  </a:lnTo>
                  <a:lnTo>
                    <a:pt x="38392" y="354075"/>
                  </a:lnTo>
                  <a:lnTo>
                    <a:pt x="65836" y="387603"/>
                  </a:lnTo>
                  <a:lnTo>
                    <a:pt x="99110" y="415416"/>
                  </a:lnTo>
                  <a:lnTo>
                    <a:pt x="137287" y="436371"/>
                  </a:lnTo>
                  <a:lnTo>
                    <a:pt x="179489" y="449579"/>
                  </a:lnTo>
                  <a:lnTo>
                    <a:pt x="224790" y="454151"/>
                  </a:lnTo>
                  <a:lnTo>
                    <a:pt x="270090" y="449579"/>
                  </a:lnTo>
                  <a:lnTo>
                    <a:pt x="312280" y="436371"/>
                  </a:lnTo>
                  <a:lnTo>
                    <a:pt x="350469" y="415416"/>
                  </a:lnTo>
                  <a:lnTo>
                    <a:pt x="383743" y="387603"/>
                  </a:lnTo>
                  <a:lnTo>
                    <a:pt x="411187" y="354075"/>
                  </a:lnTo>
                  <a:lnTo>
                    <a:pt x="431914" y="315467"/>
                  </a:lnTo>
                  <a:lnTo>
                    <a:pt x="445008" y="272922"/>
                  </a:lnTo>
                  <a:lnTo>
                    <a:pt x="449580" y="226948"/>
                  </a:lnTo>
                  <a:lnTo>
                    <a:pt x="445008" y="181228"/>
                  </a:lnTo>
                  <a:lnTo>
                    <a:pt x="431914" y="138683"/>
                  </a:lnTo>
                  <a:lnTo>
                    <a:pt x="411187" y="100075"/>
                  </a:lnTo>
                  <a:lnTo>
                    <a:pt x="383743" y="66547"/>
                  </a:lnTo>
                  <a:lnTo>
                    <a:pt x="350469" y="38734"/>
                  </a:lnTo>
                  <a:lnTo>
                    <a:pt x="312280" y="17779"/>
                  </a:lnTo>
                  <a:lnTo>
                    <a:pt x="270090" y="4571"/>
                  </a:lnTo>
                  <a:lnTo>
                    <a:pt x="224790" y="0"/>
                  </a:lnTo>
                  <a:close/>
                </a:path>
              </a:pathLst>
            </a:custGeom>
            <a:solidFill>
              <a:srgbClr val="F7ED7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125730" y="3262121"/>
              <a:ext cx="449580" cy="454659"/>
            </a:xfrm>
            <a:custGeom>
              <a:rect b="b" l="l" r="r" t="t"/>
              <a:pathLst>
                <a:path extrusionOk="0" h="454660" w="449580">
                  <a:moveTo>
                    <a:pt x="0" y="226948"/>
                  </a:moveTo>
                  <a:lnTo>
                    <a:pt x="4571" y="181228"/>
                  </a:lnTo>
                  <a:lnTo>
                    <a:pt x="17665" y="138683"/>
                  </a:lnTo>
                  <a:lnTo>
                    <a:pt x="38392" y="100075"/>
                  </a:lnTo>
                  <a:lnTo>
                    <a:pt x="65836" y="66547"/>
                  </a:lnTo>
                  <a:lnTo>
                    <a:pt x="99110" y="38734"/>
                  </a:lnTo>
                  <a:lnTo>
                    <a:pt x="137287" y="17779"/>
                  </a:lnTo>
                  <a:lnTo>
                    <a:pt x="179489" y="4571"/>
                  </a:lnTo>
                  <a:lnTo>
                    <a:pt x="224790" y="0"/>
                  </a:lnTo>
                  <a:lnTo>
                    <a:pt x="270090" y="4571"/>
                  </a:lnTo>
                  <a:lnTo>
                    <a:pt x="312280" y="17779"/>
                  </a:lnTo>
                  <a:lnTo>
                    <a:pt x="350469" y="38734"/>
                  </a:lnTo>
                  <a:lnTo>
                    <a:pt x="383743" y="66547"/>
                  </a:lnTo>
                  <a:lnTo>
                    <a:pt x="411187" y="100075"/>
                  </a:lnTo>
                  <a:lnTo>
                    <a:pt x="431914" y="138683"/>
                  </a:lnTo>
                  <a:lnTo>
                    <a:pt x="445008" y="181228"/>
                  </a:lnTo>
                  <a:lnTo>
                    <a:pt x="449580" y="226948"/>
                  </a:lnTo>
                  <a:lnTo>
                    <a:pt x="445008" y="272922"/>
                  </a:lnTo>
                  <a:lnTo>
                    <a:pt x="431914" y="315467"/>
                  </a:lnTo>
                  <a:lnTo>
                    <a:pt x="411187" y="354075"/>
                  </a:lnTo>
                  <a:lnTo>
                    <a:pt x="383743" y="387603"/>
                  </a:lnTo>
                  <a:lnTo>
                    <a:pt x="350469" y="415416"/>
                  </a:lnTo>
                  <a:lnTo>
                    <a:pt x="312280" y="436371"/>
                  </a:lnTo>
                  <a:lnTo>
                    <a:pt x="270090" y="449579"/>
                  </a:lnTo>
                  <a:lnTo>
                    <a:pt x="224790" y="454151"/>
                  </a:lnTo>
                  <a:lnTo>
                    <a:pt x="179489" y="449579"/>
                  </a:lnTo>
                  <a:lnTo>
                    <a:pt x="137287" y="436371"/>
                  </a:lnTo>
                  <a:lnTo>
                    <a:pt x="99110" y="415416"/>
                  </a:lnTo>
                  <a:lnTo>
                    <a:pt x="65836" y="387603"/>
                  </a:lnTo>
                  <a:lnTo>
                    <a:pt x="38392" y="354075"/>
                  </a:lnTo>
                  <a:lnTo>
                    <a:pt x="17665" y="315467"/>
                  </a:lnTo>
                  <a:lnTo>
                    <a:pt x="4571" y="272922"/>
                  </a:lnTo>
                  <a:lnTo>
                    <a:pt x="0" y="226948"/>
                  </a:lnTo>
                  <a:close/>
                </a:path>
              </a:pathLst>
            </a:custGeom>
            <a:noFill/>
            <a:ln cap="flat" cmpd="sng" w="25900">
              <a:solidFill>
                <a:srgbClr val="EBEB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121920" y="1941575"/>
              <a:ext cx="449580" cy="454659"/>
            </a:xfrm>
            <a:custGeom>
              <a:rect b="b" l="l" r="r" t="t"/>
              <a:pathLst>
                <a:path extrusionOk="0" h="454660" w="449580">
                  <a:moveTo>
                    <a:pt x="224790" y="0"/>
                  </a:moveTo>
                  <a:lnTo>
                    <a:pt x="179489" y="4572"/>
                  </a:lnTo>
                  <a:lnTo>
                    <a:pt x="137287" y="17780"/>
                  </a:lnTo>
                  <a:lnTo>
                    <a:pt x="99110" y="38735"/>
                  </a:lnTo>
                  <a:lnTo>
                    <a:pt x="65836" y="66548"/>
                  </a:lnTo>
                  <a:lnTo>
                    <a:pt x="38392" y="100075"/>
                  </a:lnTo>
                  <a:lnTo>
                    <a:pt x="17665" y="138684"/>
                  </a:lnTo>
                  <a:lnTo>
                    <a:pt x="4565" y="181229"/>
                  </a:lnTo>
                  <a:lnTo>
                    <a:pt x="0" y="226949"/>
                  </a:lnTo>
                  <a:lnTo>
                    <a:pt x="4565" y="272923"/>
                  </a:lnTo>
                  <a:lnTo>
                    <a:pt x="17665" y="315468"/>
                  </a:lnTo>
                  <a:lnTo>
                    <a:pt x="38392" y="354075"/>
                  </a:lnTo>
                  <a:lnTo>
                    <a:pt x="65836" y="387604"/>
                  </a:lnTo>
                  <a:lnTo>
                    <a:pt x="99110" y="415417"/>
                  </a:lnTo>
                  <a:lnTo>
                    <a:pt x="137287" y="436372"/>
                  </a:lnTo>
                  <a:lnTo>
                    <a:pt x="179489" y="449580"/>
                  </a:lnTo>
                  <a:lnTo>
                    <a:pt x="224790" y="454151"/>
                  </a:lnTo>
                  <a:lnTo>
                    <a:pt x="270090" y="449580"/>
                  </a:lnTo>
                  <a:lnTo>
                    <a:pt x="312280" y="436372"/>
                  </a:lnTo>
                  <a:lnTo>
                    <a:pt x="350469" y="415417"/>
                  </a:lnTo>
                  <a:lnTo>
                    <a:pt x="383743" y="387604"/>
                  </a:lnTo>
                  <a:lnTo>
                    <a:pt x="411187" y="354075"/>
                  </a:lnTo>
                  <a:lnTo>
                    <a:pt x="431914" y="315468"/>
                  </a:lnTo>
                  <a:lnTo>
                    <a:pt x="445008" y="272923"/>
                  </a:lnTo>
                  <a:lnTo>
                    <a:pt x="449580" y="226949"/>
                  </a:lnTo>
                  <a:lnTo>
                    <a:pt x="445008" y="181229"/>
                  </a:lnTo>
                  <a:lnTo>
                    <a:pt x="431914" y="138684"/>
                  </a:lnTo>
                  <a:lnTo>
                    <a:pt x="411187" y="100075"/>
                  </a:lnTo>
                  <a:lnTo>
                    <a:pt x="383743" y="66548"/>
                  </a:lnTo>
                  <a:lnTo>
                    <a:pt x="350469" y="38735"/>
                  </a:lnTo>
                  <a:lnTo>
                    <a:pt x="312280" y="17780"/>
                  </a:lnTo>
                  <a:lnTo>
                    <a:pt x="270090" y="4572"/>
                  </a:lnTo>
                  <a:lnTo>
                    <a:pt x="224790" y="0"/>
                  </a:lnTo>
                  <a:close/>
                </a:path>
              </a:pathLst>
            </a:custGeom>
            <a:solidFill>
              <a:srgbClr val="F7ED7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124206" y="1942337"/>
              <a:ext cx="449580" cy="454659"/>
            </a:xfrm>
            <a:custGeom>
              <a:rect b="b" l="l" r="r" t="t"/>
              <a:pathLst>
                <a:path extrusionOk="0" h="454660" w="449580">
                  <a:moveTo>
                    <a:pt x="0" y="226949"/>
                  </a:moveTo>
                  <a:lnTo>
                    <a:pt x="4572" y="181229"/>
                  </a:lnTo>
                  <a:lnTo>
                    <a:pt x="17665" y="138684"/>
                  </a:lnTo>
                  <a:lnTo>
                    <a:pt x="38392" y="100075"/>
                  </a:lnTo>
                  <a:lnTo>
                    <a:pt x="65836" y="66548"/>
                  </a:lnTo>
                  <a:lnTo>
                    <a:pt x="99110" y="38735"/>
                  </a:lnTo>
                  <a:lnTo>
                    <a:pt x="137287" y="17780"/>
                  </a:lnTo>
                  <a:lnTo>
                    <a:pt x="179489" y="4572"/>
                  </a:lnTo>
                  <a:lnTo>
                    <a:pt x="224790" y="0"/>
                  </a:lnTo>
                  <a:lnTo>
                    <a:pt x="270090" y="4572"/>
                  </a:lnTo>
                  <a:lnTo>
                    <a:pt x="312280" y="17780"/>
                  </a:lnTo>
                  <a:lnTo>
                    <a:pt x="350469" y="38735"/>
                  </a:lnTo>
                  <a:lnTo>
                    <a:pt x="383743" y="66548"/>
                  </a:lnTo>
                  <a:lnTo>
                    <a:pt x="411187" y="100075"/>
                  </a:lnTo>
                  <a:lnTo>
                    <a:pt x="431914" y="138684"/>
                  </a:lnTo>
                  <a:lnTo>
                    <a:pt x="445008" y="181229"/>
                  </a:lnTo>
                  <a:lnTo>
                    <a:pt x="449580" y="226949"/>
                  </a:lnTo>
                  <a:lnTo>
                    <a:pt x="445008" y="272923"/>
                  </a:lnTo>
                  <a:lnTo>
                    <a:pt x="431914" y="315468"/>
                  </a:lnTo>
                  <a:lnTo>
                    <a:pt x="411187" y="354075"/>
                  </a:lnTo>
                  <a:lnTo>
                    <a:pt x="383743" y="387604"/>
                  </a:lnTo>
                  <a:lnTo>
                    <a:pt x="350469" y="415417"/>
                  </a:lnTo>
                  <a:lnTo>
                    <a:pt x="312280" y="436244"/>
                  </a:lnTo>
                  <a:lnTo>
                    <a:pt x="270090" y="449580"/>
                  </a:lnTo>
                  <a:lnTo>
                    <a:pt x="224790" y="454151"/>
                  </a:lnTo>
                  <a:lnTo>
                    <a:pt x="179489" y="449580"/>
                  </a:lnTo>
                  <a:lnTo>
                    <a:pt x="137287" y="436244"/>
                  </a:lnTo>
                  <a:lnTo>
                    <a:pt x="99110" y="415417"/>
                  </a:lnTo>
                  <a:lnTo>
                    <a:pt x="65836" y="387604"/>
                  </a:lnTo>
                  <a:lnTo>
                    <a:pt x="38392" y="354075"/>
                  </a:lnTo>
                  <a:lnTo>
                    <a:pt x="17665" y="315468"/>
                  </a:lnTo>
                  <a:lnTo>
                    <a:pt x="4572" y="272923"/>
                  </a:lnTo>
                  <a:lnTo>
                    <a:pt x="0" y="226949"/>
                  </a:lnTo>
                  <a:close/>
                </a:path>
              </a:pathLst>
            </a:custGeom>
            <a:noFill/>
            <a:ln cap="flat" cmpd="sng" w="25900">
              <a:solidFill>
                <a:srgbClr val="EBEB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121920" y="2628900"/>
              <a:ext cx="449580" cy="454659"/>
            </a:xfrm>
            <a:custGeom>
              <a:rect b="b" l="l" r="r" t="t"/>
              <a:pathLst>
                <a:path extrusionOk="0" h="454660" w="449580">
                  <a:moveTo>
                    <a:pt x="224790" y="0"/>
                  </a:moveTo>
                  <a:lnTo>
                    <a:pt x="179489" y="4572"/>
                  </a:lnTo>
                  <a:lnTo>
                    <a:pt x="137287" y="17780"/>
                  </a:lnTo>
                  <a:lnTo>
                    <a:pt x="99110" y="38735"/>
                  </a:lnTo>
                  <a:lnTo>
                    <a:pt x="65836" y="66548"/>
                  </a:lnTo>
                  <a:lnTo>
                    <a:pt x="38392" y="100075"/>
                  </a:lnTo>
                  <a:lnTo>
                    <a:pt x="17665" y="138683"/>
                  </a:lnTo>
                  <a:lnTo>
                    <a:pt x="4565" y="181229"/>
                  </a:lnTo>
                  <a:lnTo>
                    <a:pt x="0" y="226949"/>
                  </a:lnTo>
                  <a:lnTo>
                    <a:pt x="4565" y="272923"/>
                  </a:lnTo>
                  <a:lnTo>
                    <a:pt x="17665" y="315468"/>
                  </a:lnTo>
                  <a:lnTo>
                    <a:pt x="38392" y="354075"/>
                  </a:lnTo>
                  <a:lnTo>
                    <a:pt x="65836" y="387604"/>
                  </a:lnTo>
                  <a:lnTo>
                    <a:pt x="99110" y="415417"/>
                  </a:lnTo>
                  <a:lnTo>
                    <a:pt x="137287" y="436244"/>
                  </a:lnTo>
                  <a:lnTo>
                    <a:pt x="179489" y="449580"/>
                  </a:lnTo>
                  <a:lnTo>
                    <a:pt x="224790" y="454151"/>
                  </a:lnTo>
                  <a:lnTo>
                    <a:pt x="270090" y="449580"/>
                  </a:lnTo>
                  <a:lnTo>
                    <a:pt x="312280" y="436244"/>
                  </a:lnTo>
                  <a:lnTo>
                    <a:pt x="350469" y="415417"/>
                  </a:lnTo>
                  <a:lnTo>
                    <a:pt x="383743" y="387604"/>
                  </a:lnTo>
                  <a:lnTo>
                    <a:pt x="411187" y="354075"/>
                  </a:lnTo>
                  <a:lnTo>
                    <a:pt x="431914" y="315468"/>
                  </a:lnTo>
                  <a:lnTo>
                    <a:pt x="445008" y="272923"/>
                  </a:lnTo>
                  <a:lnTo>
                    <a:pt x="449580" y="226949"/>
                  </a:lnTo>
                  <a:lnTo>
                    <a:pt x="445008" y="181229"/>
                  </a:lnTo>
                  <a:lnTo>
                    <a:pt x="431914" y="138683"/>
                  </a:lnTo>
                  <a:lnTo>
                    <a:pt x="411187" y="100075"/>
                  </a:lnTo>
                  <a:lnTo>
                    <a:pt x="383743" y="66548"/>
                  </a:lnTo>
                  <a:lnTo>
                    <a:pt x="350469" y="38735"/>
                  </a:lnTo>
                  <a:lnTo>
                    <a:pt x="312280" y="17780"/>
                  </a:lnTo>
                  <a:lnTo>
                    <a:pt x="270090" y="4572"/>
                  </a:lnTo>
                  <a:lnTo>
                    <a:pt x="224790" y="0"/>
                  </a:lnTo>
                  <a:close/>
                </a:path>
              </a:pathLst>
            </a:custGeom>
            <a:solidFill>
              <a:srgbClr val="F7ED7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124206" y="2629661"/>
              <a:ext cx="449580" cy="454659"/>
            </a:xfrm>
            <a:custGeom>
              <a:rect b="b" l="l" r="r" t="t"/>
              <a:pathLst>
                <a:path extrusionOk="0" h="454660" w="449580">
                  <a:moveTo>
                    <a:pt x="0" y="226949"/>
                  </a:moveTo>
                  <a:lnTo>
                    <a:pt x="4572" y="181229"/>
                  </a:lnTo>
                  <a:lnTo>
                    <a:pt x="17665" y="138683"/>
                  </a:lnTo>
                  <a:lnTo>
                    <a:pt x="38392" y="100075"/>
                  </a:lnTo>
                  <a:lnTo>
                    <a:pt x="65836" y="66548"/>
                  </a:lnTo>
                  <a:lnTo>
                    <a:pt x="99110" y="38735"/>
                  </a:lnTo>
                  <a:lnTo>
                    <a:pt x="137287" y="17780"/>
                  </a:lnTo>
                  <a:lnTo>
                    <a:pt x="179489" y="4571"/>
                  </a:lnTo>
                  <a:lnTo>
                    <a:pt x="224790" y="0"/>
                  </a:lnTo>
                  <a:lnTo>
                    <a:pt x="270090" y="4571"/>
                  </a:lnTo>
                  <a:lnTo>
                    <a:pt x="312280" y="17780"/>
                  </a:lnTo>
                  <a:lnTo>
                    <a:pt x="350469" y="38735"/>
                  </a:lnTo>
                  <a:lnTo>
                    <a:pt x="383743" y="66548"/>
                  </a:lnTo>
                  <a:lnTo>
                    <a:pt x="411187" y="100075"/>
                  </a:lnTo>
                  <a:lnTo>
                    <a:pt x="431914" y="138683"/>
                  </a:lnTo>
                  <a:lnTo>
                    <a:pt x="445008" y="181229"/>
                  </a:lnTo>
                  <a:lnTo>
                    <a:pt x="449580" y="226949"/>
                  </a:lnTo>
                  <a:lnTo>
                    <a:pt x="445008" y="272923"/>
                  </a:lnTo>
                  <a:lnTo>
                    <a:pt x="431914" y="315468"/>
                  </a:lnTo>
                  <a:lnTo>
                    <a:pt x="411187" y="354075"/>
                  </a:lnTo>
                  <a:lnTo>
                    <a:pt x="383743" y="387604"/>
                  </a:lnTo>
                  <a:lnTo>
                    <a:pt x="350469" y="415417"/>
                  </a:lnTo>
                  <a:lnTo>
                    <a:pt x="312280" y="436244"/>
                  </a:lnTo>
                  <a:lnTo>
                    <a:pt x="270090" y="449580"/>
                  </a:lnTo>
                  <a:lnTo>
                    <a:pt x="224790" y="454151"/>
                  </a:lnTo>
                  <a:lnTo>
                    <a:pt x="179489" y="449580"/>
                  </a:lnTo>
                  <a:lnTo>
                    <a:pt x="137287" y="436244"/>
                  </a:lnTo>
                  <a:lnTo>
                    <a:pt x="99110" y="415417"/>
                  </a:lnTo>
                  <a:lnTo>
                    <a:pt x="65836" y="387604"/>
                  </a:lnTo>
                  <a:lnTo>
                    <a:pt x="38392" y="354075"/>
                  </a:lnTo>
                  <a:lnTo>
                    <a:pt x="17665" y="315468"/>
                  </a:lnTo>
                  <a:lnTo>
                    <a:pt x="4572" y="272923"/>
                  </a:lnTo>
                  <a:lnTo>
                    <a:pt x="0" y="226949"/>
                  </a:lnTo>
                  <a:close/>
                </a:path>
              </a:pathLst>
            </a:custGeom>
            <a:noFill/>
            <a:ln cap="flat" cmpd="sng" w="25900">
              <a:solidFill>
                <a:srgbClr val="EBEB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137160" y="3927347"/>
              <a:ext cx="451484" cy="454659"/>
            </a:xfrm>
            <a:custGeom>
              <a:rect b="b" l="l" r="r" t="t"/>
              <a:pathLst>
                <a:path extrusionOk="0" h="454660" w="451484">
                  <a:moveTo>
                    <a:pt x="225488" y="0"/>
                  </a:moveTo>
                  <a:lnTo>
                    <a:pt x="180047" y="4610"/>
                  </a:lnTo>
                  <a:lnTo>
                    <a:pt x="137718" y="17843"/>
                  </a:lnTo>
                  <a:lnTo>
                    <a:pt x="99402" y="38785"/>
                  </a:lnTo>
                  <a:lnTo>
                    <a:pt x="66039" y="66497"/>
                  </a:lnTo>
                  <a:lnTo>
                    <a:pt x="38506" y="100114"/>
                  </a:lnTo>
                  <a:lnTo>
                    <a:pt x="17716" y="138683"/>
                  </a:lnTo>
                  <a:lnTo>
                    <a:pt x="4571" y="181305"/>
                  </a:lnTo>
                  <a:lnTo>
                    <a:pt x="0" y="227075"/>
                  </a:lnTo>
                  <a:lnTo>
                    <a:pt x="4571" y="272846"/>
                  </a:lnTo>
                  <a:lnTo>
                    <a:pt x="17716" y="315467"/>
                  </a:lnTo>
                  <a:lnTo>
                    <a:pt x="38506" y="354037"/>
                  </a:lnTo>
                  <a:lnTo>
                    <a:pt x="66039" y="387642"/>
                  </a:lnTo>
                  <a:lnTo>
                    <a:pt x="99402" y="415366"/>
                  </a:lnTo>
                  <a:lnTo>
                    <a:pt x="137718" y="436308"/>
                  </a:lnTo>
                  <a:lnTo>
                    <a:pt x="180047" y="449541"/>
                  </a:lnTo>
                  <a:lnTo>
                    <a:pt x="225488" y="454151"/>
                  </a:lnTo>
                  <a:lnTo>
                    <a:pt x="270929" y="449541"/>
                  </a:lnTo>
                  <a:lnTo>
                    <a:pt x="313258" y="436308"/>
                  </a:lnTo>
                  <a:lnTo>
                    <a:pt x="351574" y="415366"/>
                  </a:lnTo>
                  <a:lnTo>
                    <a:pt x="384937" y="387642"/>
                  </a:lnTo>
                  <a:lnTo>
                    <a:pt x="412470" y="354037"/>
                  </a:lnTo>
                  <a:lnTo>
                    <a:pt x="433260" y="315467"/>
                  </a:lnTo>
                  <a:lnTo>
                    <a:pt x="446405" y="272846"/>
                  </a:lnTo>
                  <a:lnTo>
                    <a:pt x="450977" y="227075"/>
                  </a:lnTo>
                  <a:lnTo>
                    <a:pt x="446405" y="181305"/>
                  </a:lnTo>
                  <a:lnTo>
                    <a:pt x="433260" y="138683"/>
                  </a:lnTo>
                  <a:lnTo>
                    <a:pt x="412470" y="100114"/>
                  </a:lnTo>
                  <a:lnTo>
                    <a:pt x="384937" y="66497"/>
                  </a:lnTo>
                  <a:lnTo>
                    <a:pt x="351574" y="38785"/>
                  </a:lnTo>
                  <a:lnTo>
                    <a:pt x="313258" y="17843"/>
                  </a:lnTo>
                  <a:lnTo>
                    <a:pt x="270929" y="4610"/>
                  </a:lnTo>
                  <a:lnTo>
                    <a:pt x="225488" y="0"/>
                  </a:lnTo>
                  <a:close/>
                </a:path>
              </a:pathLst>
            </a:custGeom>
            <a:solidFill>
              <a:srgbClr val="F7ED7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139446" y="3928109"/>
              <a:ext cx="449580" cy="454659"/>
            </a:xfrm>
            <a:custGeom>
              <a:rect b="b" l="l" r="r" t="t"/>
              <a:pathLst>
                <a:path extrusionOk="0" h="454660" w="449580">
                  <a:moveTo>
                    <a:pt x="0" y="227075"/>
                  </a:moveTo>
                  <a:lnTo>
                    <a:pt x="4559" y="181305"/>
                  </a:lnTo>
                  <a:lnTo>
                    <a:pt x="17652" y="138683"/>
                  </a:lnTo>
                  <a:lnTo>
                    <a:pt x="38366" y="100114"/>
                  </a:lnTo>
                  <a:lnTo>
                    <a:pt x="65811" y="66497"/>
                  </a:lnTo>
                  <a:lnTo>
                    <a:pt x="99072" y="38785"/>
                  </a:lnTo>
                  <a:lnTo>
                    <a:pt x="137248" y="17843"/>
                  </a:lnTo>
                  <a:lnTo>
                    <a:pt x="179438" y="4610"/>
                  </a:lnTo>
                  <a:lnTo>
                    <a:pt x="224726" y="0"/>
                  </a:lnTo>
                  <a:lnTo>
                    <a:pt x="270014" y="4610"/>
                  </a:lnTo>
                  <a:lnTo>
                    <a:pt x="312204" y="17843"/>
                  </a:lnTo>
                  <a:lnTo>
                    <a:pt x="350380" y="38785"/>
                  </a:lnTo>
                  <a:lnTo>
                    <a:pt x="383641" y="66497"/>
                  </a:lnTo>
                  <a:lnTo>
                    <a:pt x="411086" y="100114"/>
                  </a:lnTo>
                  <a:lnTo>
                    <a:pt x="431800" y="138683"/>
                  </a:lnTo>
                  <a:lnTo>
                    <a:pt x="444893" y="181305"/>
                  </a:lnTo>
                  <a:lnTo>
                    <a:pt x="449453" y="227075"/>
                  </a:lnTo>
                  <a:lnTo>
                    <a:pt x="444893" y="272846"/>
                  </a:lnTo>
                  <a:lnTo>
                    <a:pt x="431800" y="315467"/>
                  </a:lnTo>
                  <a:lnTo>
                    <a:pt x="411086" y="354037"/>
                  </a:lnTo>
                  <a:lnTo>
                    <a:pt x="383641" y="387642"/>
                  </a:lnTo>
                  <a:lnTo>
                    <a:pt x="350380" y="415366"/>
                  </a:lnTo>
                  <a:lnTo>
                    <a:pt x="312204" y="436308"/>
                  </a:lnTo>
                  <a:lnTo>
                    <a:pt x="270014" y="449541"/>
                  </a:lnTo>
                  <a:lnTo>
                    <a:pt x="224726" y="454151"/>
                  </a:lnTo>
                  <a:lnTo>
                    <a:pt x="179438" y="449541"/>
                  </a:lnTo>
                  <a:lnTo>
                    <a:pt x="137248" y="436308"/>
                  </a:lnTo>
                  <a:lnTo>
                    <a:pt x="99072" y="415366"/>
                  </a:lnTo>
                  <a:lnTo>
                    <a:pt x="65811" y="387642"/>
                  </a:lnTo>
                  <a:lnTo>
                    <a:pt x="38366" y="354037"/>
                  </a:lnTo>
                  <a:lnTo>
                    <a:pt x="17652" y="315467"/>
                  </a:lnTo>
                  <a:lnTo>
                    <a:pt x="4559" y="272846"/>
                  </a:lnTo>
                  <a:lnTo>
                    <a:pt x="0" y="227075"/>
                  </a:lnTo>
                  <a:close/>
                </a:path>
              </a:pathLst>
            </a:custGeom>
            <a:noFill/>
            <a:ln cap="flat" cmpd="sng" w="25900">
              <a:solidFill>
                <a:srgbClr val="EBEBE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2" name="Google Shape;72;p2"/>
          <p:cNvSpPr txBox="1"/>
          <p:nvPr/>
        </p:nvSpPr>
        <p:spPr>
          <a:xfrm>
            <a:off x="318617" y="1390599"/>
            <a:ext cx="125095" cy="2400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"/>
          <p:cNvSpPr txBox="1"/>
          <p:nvPr/>
        </p:nvSpPr>
        <p:spPr>
          <a:xfrm>
            <a:off x="281127" y="2718308"/>
            <a:ext cx="125095" cy="239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"/>
          <p:cNvSpPr txBox="1"/>
          <p:nvPr/>
        </p:nvSpPr>
        <p:spPr>
          <a:xfrm>
            <a:off x="281127" y="3365372"/>
            <a:ext cx="125095" cy="239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"/>
          <p:cNvSpPr txBox="1"/>
          <p:nvPr/>
        </p:nvSpPr>
        <p:spPr>
          <a:xfrm>
            <a:off x="288137" y="4020108"/>
            <a:ext cx="125095" cy="239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"/>
          <p:cNvSpPr txBox="1"/>
          <p:nvPr/>
        </p:nvSpPr>
        <p:spPr>
          <a:xfrm>
            <a:off x="658251" y="1342835"/>
            <a:ext cx="4736400" cy="4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508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5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Contribuye a disminuir la desigualdad en la Ciudad de Buenos Aires,  asegurando la superación de la indigencia y disminuyendo la cantidad de  hogares en situación de pobreza.</a:t>
            </a: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"/>
          <p:cNvSpPr txBox="1"/>
          <p:nvPr/>
        </p:nvSpPr>
        <p:spPr>
          <a:xfrm>
            <a:off x="288975" y="1997300"/>
            <a:ext cx="5095200" cy="3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361315" marR="0" rtl="0" algn="l">
              <a:lnSpc>
                <a:spcPct val="11095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5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Establece un mecanismo automático, transparente, objetivo y directo de</a:t>
            </a:r>
            <a:r>
              <a:rPr lang="es-ES" sz="1050">
                <a:solidFill>
                  <a:schemeClr val="dk1"/>
                </a:solidFill>
              </a:rPr>
              <a:t> t</a:t>
            </a:r>
            <a:r>
              <a:rPr lang="es-ES" sz="105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ransferencia de ingresos a los hogares de la Ciudad en situación de</a:t>
            </a:r>
            <a:r>
              <a:rPr lang="es-ES" sz="1050">
                <a:solidFill>
                  <a:srgbClr val="565656"/>
                </a:solidFill>
              </a:rPr>
              <a:t> </a:t>
            </a:r>
            <a:r>
              <a:rPr lang="es-ES" sz="105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pobreza.</a:t>
            </a: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"/>
          <p:cNvSpPr txBox="1"/>
          <p:nvPr/>
        </p:nvSpPr>
        <p:spPr>
          <a:xfrm>
            <a:off x="643839" y="2644902"/>
            <a:ext cx="4352290" cy="3467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5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Interrumpe los circuitos de reproducción intergeneracional de la pobreza  garantizando los derechos sociales y el ejercicio de la ciudadanía.</a:t>
            </a: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"/>
          <p:cNvSpPr txBox="1"/>
          <p:nvPr/>
        </p:nvSpPr>
        <p:spPr>
          <a:xfrm>
            <a:off x="656336" y="3281552"/>
            <a:ext cx="4740275" cy="5067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508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5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Garantiza la escolarización en los niveles preescolar, primario y medio, y  fomentar la inserción en los jardines, para lograr el desarrollo integral de los/as  niños/as y adolescentes.</a:t>
            </a: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"/>
          <p:cNvSpPr txBox="1"/>
          <p:nvPr/>
        </p:nvSpPr>
        <p:spPr>
          <a:xfrm>
            <a:off x="679805" y="4037787"/>
            <a:ext cx="4313555" cy="1866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5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Asegura el control de la salud de embarazadas, niños/as y adolescentes.</a:t>
            </a: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"/>
          <p:cNvSpPr/>
          <p:nvPr/>
        </p:nvSpPr>
        <p:spPr>
          <a:xfrm>
            <a:off x="6011862" y="730919"/>
            <a:ext cx="125095" cy="266700"/>
          </a:xfrm>
          <a:custGeom>
            <a:rect b="b" l="l" r="r" t="t"/>
            <a:pathLst>
              <a:path extrusionOk="0" h="266700" w="125095">
                <a:moveTo>
                  <a:pt x="124712" y="0"/>
                </a:moveTo>
                <a:lnTo>
                  <a:pt x="0" y="0"/>
                </a:lnTo>
                <a:lnTo>
                  <a:pt x="0" y="266700"/>
                </a:lnTo>
                <a:lnTo>
                  <a:pt x="124712" y="266700"/>
                </a:lnTo>
                <a:lnTo>
                  <a:pt x="124712" y="0"/>
                </a:lnTo>
                <a:close/>
              </a:path>
            </a:pathLst>
          </a:custGeom>
          <a:solidFill>
            <a:srgbClr val="B3B3B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2"/>
          <p:cNvSpPr txBox="1"/>
          <p:nvPr/>
        </p:nvSpPr>
        <p:spPr>
          <a:xfrm>
            <a:off x="6317996" y="2336038"/>
            <a:ext cx="2183765" cy="208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2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Prestación Monetaria Mensual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3" name="Google Shape;83;p2"/>
          <p:cNvGrpSpPr/>
          <p:nvPr/>
        </p:nvGrpSpPr>
        <p:grpSpPr>
          <a:xfrm>
            <a:off x="5759196" y="2260091"/>
            <a:ext cx="465581" cy="390906"/>
            <a:chOff x="5759196" y="2260091"/>
            <a:chExt cx="465581" cy="390906"/>
          </a:xfrm>
        </p:grpSpPr>
        <p:sp>
          <p:nvSpPr>
            <p:cNvPr id="84" name="Google Shape;84;p2"/>
            <p:cNvSpPr/>
            <p:nvPr/>
          </p:nvSpPr>
          <p:spPr>
            <a:xfrm>
              <a:off x="5759196" y="2260091"/>
              <a:ext cx="312420" cy="304800"/>
            </a:xfrm>
            <a:custGeom>
              <a:rect b="b" l="l" r="r" t="t"/>
              <a:pathLst>
                <a:path extrusionOk="0" h="304800" w="312420">
                  <a:moveTo>
                    <a:pt x="156082" y="0"/>
                  </a:moveTo>
                  <a:lnTo>
                    <a:pt x="106806" y="7746"/>
                  </a:lnTo>
                  <a:lnTo>
                    <a:pt x="63880" y="29337"/>
                  </a:lnTo>
                  <a:lnTo>
                    <a:pt x="30099" y="62356"/>
                  </a:lnTo>
                  <a:lnTo>
                    <a:pt x="8000" y="104266"/>
                  </a:lnTo>
                  <a:lnTo>
                    <a:pt x="0" y="152400"/>
                  </a:lnTo>
                  <a:lnTo>
                    <a:pt x="8000" y="200532"/>
                  </a:lnTo>
                  <a:lnTo>
                    <a:pt x="30099" y="242443"/>
                  </a:lnTo>
                  <a:lnTo>
                    <a:pt x="63880" y="275463"/>
                  </a:lnTo>
                  <a:lnTo>
                    <a:pt x="106806" y="297052"/>
                  </a:lnTo>
                  <a:lnTo>
                    <a:pt x="156082" y="304800"/>
                  </a:lnTo>
                  <a:lnTo>
                    <a:pt x="205358" y="297052"/>
                  </a:lnTo>
                  <a:lnTo>
                    <a:pt x="248284" y="275463"/>
                  </a:lnTo>
                  <a:lnTo>
                    <a:pt x="282066" y="242443"/>
                  </a:lnTo>
                  <a:lnTo>
                    <a:pt x="304164" y="200532"/>
                  </a:lnTo>
                  <a:lnTo>
                    <a:pt x="312165" y="152400"/>
                  </a:lnTo>
                  <a:lnTo>
                    <a:pt x="304164" y="104266"/>
                  </a:lnTo>
                  <a:lnTo>
                    <a:pt x="282066" y="62356"/>
                  </a:lnTo>
                  <a:lnTo>
                    <a:pt x="248284" y="29337"/>
                  </a:lnTo>
                  <a:lnTo>
                    <a:pt x="205358" y="7746"/>
                  </a:lnTo>
                  <a:lnTo>
                    <a:pt x="1560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5759958" y="2260853"/>
              <a:ext cx="312420" cy="304800"/>
            </a:xfrm>
            <a:custGeom>
              <a:rect b="b" l="l" r="r" t="t"/>
              <a:pathLst>
                <a:path extrusionOk="0" h="304800" w="312420">
                  <a:moveTo>
                    <a:pt x="0" y="152400"/>
                  </a:moveTo>
                  <a:lnTo>
                    <a:pt x="8000" y="104266"/>
                  </a:lnTo>
                  <a:lnTo>
                    <a:pt x="30099" y="62356"/>
                  </a:lnTo>
                  <a:lnTo>
                    <a:pt x="63880" y="29337"/>
                  </a:lnTo>
                  <a:lnTo>
                    <a:pt x="106806" y="7746"/>
                  </a:lnTo>
                  <a:lnTo>
                    <a:pt x="156082" y="0"/>
                  </a:lnTo>
                  <a:lnTo>
                    <a:pt x="205358" y="7746"/>
                  </a:lnTo>
                  <a:lnTo>
                    <a:pt x="248284" y="29337"/>
                  </a:lnTo>
                  <a:lnTo>
                    <a:pt x="282066" y="62356"/>
                  </a:lnTo>
                  <a:lnTo>
                    <a:pt x="304164" y="104266"/>
                  </a:lnTo>
                  <a:lnTo>
                    <a:pt x="312165" y="152400"/>
                  </a:lnTo>
                  <a:lnTo>
                    <a:pt x="304164" y="200532"/>
                  </a:lnTo>
                  <a:lnTo>
                    <a:pt x="282066" y="242443"/>
                  </a:lnTo>
                  <a:lnTo>
                    <a:pt x="248284" y="275463"/>
                  </a:lnTo>
                  <a:lnTo>
                    <a:pt x="205358" y="297052"/>
                  </a:lnTo>
                  <a:lnTo>
                    <a:pt x="156082" y="304800"/>
                  </a:lnTo>
                  <a:lnTo>
                    <a:pt x="106806" y="297052"/>
                  </a:lnTo>
                  <a:lnTo>
                    <a:pt x="63880" y="275463"/>
                  </a:lnTo>
                  <a:lnTo>
                    <a:pt x="30099" y="242443"/>
                  </a:lnTo>
                  <a:lnTo>
                    <a:pt x="8000" y="200532"/>
                  </a:lnTo>
                  <a:lnTo>
                    <a:pt x="0" y="152400"/>
                  </a:lnTo>
                  <a:close/>
                </a:path>
              </a:pathLst>
            </a:custGeom>
            <a:noFill/>
            <a:ln cap="flat" cmpd="sng" w="25900">
              <a:solidFill>
                <a:srgbClr val="F7ED7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5911596" y="2345435"/>
              <a:ext cx="312420" cy="304800"/>
            </a:xfrm>
            <a:custGeom>
              <a:rect b="b" l="l" r="r" t="t"/>
              <a:pathLst>
                <a:path extrusionOk="0" h="304800" w="312420">
                  <a:moveTo>
                    <a:pt x="156082" y="0"/>
                  </a:moveTo>
                  <a:lnTo>
                    <a:pt x="106806" y="7746"/>
                  </a:lnTo>
                  <a:lnTo>
                    <a:pt x="63880" y="29337"/>
                  </a:lnTo>
                  <a:lnTo>
                    <a:pt x="30099" y="62356"/>
                  </a:lnTo>
                  <a:lnTo>
                    <a:pt x="8000" y="104266"/>
                  </a:lnTo>
                  <a:lnTo>
                    <a:pt x="0" y="152400"/>
                  </a:lnTo>
                  <a:lnTo>
                    <a:pt x="8000" y="200532"/>
                  </a:lnTo>
                  <a:lnTo>
                    <a:pt x="30099" y="242443"/>
                  </a:lnTo>
                  <a:lnTo>
                    <a:pt x="63880" y="275463"/>
                  </a:lnTo>
                  <a:lnTo>
                    <a:pt x="106806" y="297052"/>
                  </a:lnTo>
                  <a:lnTo>
                    <a:pt x="156082" y="304800"/>
                  </a:lnTo>
                  <a:lnTo>
                    <a:pt x="205358" y="297052"/>
                  </a:lnTo>
                  <a:lnTo>
                    <a:pt x="248284" y="275463"/>
                  </a:lnTo>
                  <a:lnTo>
                    <a:pt x="282066" y="242443"/>
                  </a:lnTo>
                  <a:lnTo>
                    <a:pt x="304164" y="200532"/>
                  </a:lnTo>
                  <a:lnTo>
                    <a:pt x="312165" y="152400"/>
                  </a:lnTo>
                  <a:lnTo>
                    <a:pt x="304164" y="104266"/>
                  </a:lnTo>
                  <a:lnTo>
                    <a:pt x="282066" y="62356"/>
                  </a:lnTo>
                  <a:lnTo>
                    <a:pt x="248284" y="29337"/>
                  </a:lnTo>
                  <a:lnTo>
                    <a:pt x="205358" y="7746"/>
                  </a:lnTo>
                  <a:lnTo>
                    <a:pt x="1560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5912357" y="2346197"/>
              <a:ext cx="312420" cy="304800"/>
            </a:xfrm>
            <a:custGeom>
              <a:rect b="b" l="l" r="r" t="t"/>
              <a:pathLst>
                <a:path extrusionOk="0" h="304800" w="312420">
                  <a:moveTo>
                    <a:pt x="0" y="152400"/>
                  </a:moveTo>
                  <a:lnTo>
                    <a:pt x="8000" y="104266"/>
                  </a:lnTo>
                  <a:lnTo>
                    <a:pt x="30099" y="62356"/>
                  </a:lnTo>
                  <a:lnTo>
                    <a:pt x="63880" y="29337"/>
                  </a:lnTo>
                  <a:lnTo>
                    <a:pt x="106806" y="7746"/>
                  </a:lnTo>
                  <a:lnTo>
                    <a:pt x="156082" y="0"/>
                  </a:lnTo>
                  <a:lnTo>
                    <a:pt x="205358" y="7746"/>
                  </a:lnTo>
                  <a:lnTo>
                    <a:pt x="248284" y="29337"/>
                  </a:lnTo>
                  <a:lnTo>
                    <a:pt x="282066" y="62356"/>
                  </a:lnTo>
                  <a:lnTo>
                    <a:pt x="304164" y="104266"/>
                  </a:lnTo>
                  <a:lnTo>
                    <a:pt x="312165" y="152400"/>
                  </a:lnTo>
                  <a:lnTo>
                    <a:pt x="304164" y="200532"/>
                  </a:lnTo>
                  <a:lnTo>
                    <a:pt x="282066" y="242443"/>
                  </a:lnTo>
                  <a:lnTo>
                    <a:pt x="248284" y="275463"/>
                  </a:lnTo>
                  <a:lnTo>
                    <a:pt x="205358" y="297052"/>
                  </a:lnTo>
                  <a:lnTo>
                    <a:pt x="156082" y="304800"/>
                  </a:lnTo>
                  <a:lnTo>
                    <a:pt x="106806" y="297052"/>
                  </a:lnTo>
                  <a:lnTo>
                    <a:pt x="63880" y="275463"/>
                  </a:lnTo>
                  <a:lnTo>
                    <a:pt x="30099" y="242443"/>
                  </a:lnTo>
                  <a:lnTo>
                    <a:pt x="8000" y="200532"/>
                  </a:lnTo>
                  <a:lnTo>
                    <a:pt x="0" y="152400"/>
                  </a:lnTo>
                  <a:close/>
                </a:path>
              </a:pathLst>
            </a:custGeom>
            <a:noFill/>
            <a:ln cap="flat" cmpd="sng" w="25900">
              <a:solidFill>
                <a:srgbClr val="F7ED7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8" name="Google Shape;88;p2"/>
          <p:cNvSpPr txBox="1"/>
          <p:nvPr/>
        </p:nvSpPr>
        <p:spPr>
          <a:xfrm>
            <a:off x="5902197" y="2779902"/>
            <a:ext cx="2549525" cy="14712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Se considera: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019" lvl="0" marL="299085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i="1"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Canasta Básica Alimentaria (INDEC)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019" lvl="0" marL="29908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i="1"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Situación de Pobreza del Hogar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019" lvl="0" marL="29908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i="1"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Composición del Hogar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257809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2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Normativa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8290" lvl="1" marL="54864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b="0" i="1" lang="es-ES" sz="1100" u="none" cap="none" strike="noStrike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Ley 1878/2005</a:t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8290" lvl="1" marL="54864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</a:pPr>
            <a:r>
              <a:rPr b="0" i="1" lang="es-ES" sz="1100" u="none" cap="none" strike="noStrike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Decreto Nº 249/2014</a:t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9" name="Google Shape;89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70803" y="3563111"/>
            <a:ext cx="460248" cy="384047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5794895" y="2131217"/>
            <a:ext cx="3942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38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700">
                <a:solidFill>
                  <a:srgbClr val="565656"/>
                </a:solidFill>
              </a:rPr>
              <a:t>$</a:t>
            </a:r>
            <a:r>
              <a:rPr lang="es-ES" sz="18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aseline="-25000" lang="es-ES" sz="26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$</a:t>
            </a:r>
            <a:endParaRPr baseline="-25000" sz="2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"/>
          <p:cNvSpPr txBox="1"/>
          <p:nvPr/>
        </p:nvSpPr>
        <p:spPr>
          <a:xfrm>
            <a:off x="221563" y="1956325"/>
            <a:ext cx="244200" cy="3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rgbClr val="595959"/>
                </a:solidFill>
              </a:rPr>
              <a:t>2</a:t>
            </a:r>
            <a:endParaRPr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3"/>
          <p:cNvSpPr/>
          <p:nvPr/>
        </p:nvSpPr>
        <p:spPr>
          <a:xfrm>
            <a:off x="220979" y="783336"/>
            <a:ext cx="123825" cy="268605"/>
          </a:xfrm>
          <a:custGeom>
            <a:rect b="b" l="l" r="r" t="t"/>
            <a:pathLst>
              <a:path extrusionOk="0" h="268605" w="123825">
                <a:moveTo>
                  <a:pt x="123317" y="0"/>
                </a:moveTo>
                <a:lnTo>
                  <a:pt x="0" y="0"/>
                </a:lnTo>
                <a:lnTo>
                  <a:pt x="0" y="268097"/>
                </a:lnTo>
                <a:lnTo>
                  <a:pt x="123317" y="268097"/>
                </a:lnTo>
                <a:lnTo>
                  <a:pt x="123317" y="0"/>
                </a:lnTo>
                <a:close/>
              </a:path>
            </a:pathLst>
          </a:custGeom>
          <a:solidFill>
            <a:srgbClr val="B3B3B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3"/>
          <p:cNvSpPr txBox="1"/>
          <p:nvPr>
            <p:ph type="title"/>
          </p:nvPr>
        </p:nvSpPr>
        <p:spPr>
          <a:xfrm>
            <a:off x="422550" y="757550"/>
            <a:ext cx="3174300" cy="28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Cobertura | 4° trimestre 2024</a:t>
            </a:r>
            <a:endParaRPr/>
          </a:p>
        </p:txBody>
      </p:sp>
      <p:sp>
        <p:nvSpPr>
          <p:cNvPr id="100" name="Google Shape;100;p3"/>
          <p:cNvSpPr txBox="1"/>
          <p:nvPr/>
        </p:nvSpPr>
        <p:spPr>
          <a:xfrm>
            <a:off x="223265" y="2209038"/>
            <a:ext cx="3985200" cy="1741200"/>
          </a:xfrm>
          <a:prstGeom prst="rect">
            <a:avLst/>
          </a:prstGeom>
          <a:noFill/>
          <a:ln cap="flat" cmpd="sng" w="38100">
            <a:solidFill>
              <a:srgbClr val="FBF89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33000">
            <a:spAutoFit/>
          </a:bodyPr>
          <a:lstStyle/>
          <a:p>
            <a:pPr indent="0" lvl="0" marL="88265" marR="65405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Tomando de referencia el trimestre anterior (</a:t>
            </a:r>
            <a:r>
              <a:rPr lang="es-ES" sz="1100">
                <a:solidFill>
                  <a:srgbClr val="565656"/>
                </a:solidFill>
              </a:rPr>
              <a:t>3</a:t>
            </a:r>
            <a:r>
              <a:rPr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º del 2024), la  cobertura de los hogares aumentó un </a:t>
            </a:r>
            <a:r>
              <a:rPr lang="es-ES" sz="1100">
                <a:solidFill>
                  <a:srgbClr val="565656"/>
                </a:solidFill>
              </a:rPr>
              <a:t>0,8</a:t>
            </a:r>
            <a:r>
              <a:rPr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%. En relación al  mismo trimestre del 2023, se observa un aumento del  4,</a:t>
            </a:r>
            <a:r>
              <a:rPr lang="es-ES" sz="1100">
                <a:solidFill>
                  <a:srgbClr val="565656"/>
                </a:solidFill>
              </a:rPr>
              <a:t>8</a:t>
            </a:r>
            <a:r>
              <a:rPr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%.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5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88265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Los hogares tienen un tamaño promedio de </a:t>
            </a:r>
            <a:r>
              <a:rPr lang="es-ES" sz="1100">
                <a:solidFill>
                  <a:srgbClr val="565656"/>
                </a:solidFill>
              </a:rPr>
              <a:t>2,2</a:t>
            </a:r>
            <a:r>
              <a:rPr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 miembros,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88265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llegando a un total de </a:t>
            </a:r>
            <a:r>
              <a:rPr lang="es-ES" sz="1100">
                <a:solidFill>
                  <a:srgbClr val="565656"/>
                </a:solidFill>
              </a:rPr>
              <a:t>92.558 </a:t>
            </a:r>
            <a:r>
              <a:rPr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personas alcanzadas.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88265" marR="64769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Al analizar al conjunto de los hogares de CP se desprende  que el </a:t>
            </a:r>
            <a:r>
              <a:rPr lang="es-ES" sz="1100">
                <a:solidFill>
                  <a:srgbClr val="565656"/>
                </a:solidFill>
              </a:rPr>
              <a:t>28</a:t>
            </a:r>
            <a:r>
              <a:rPr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% de los mismos cuenta con presencia de al menos  una niña, niño y/o adolescente.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164107" y="1168911"/>
            <a:ext cx="723899" cy="67056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3"/>
          <p:cNvSpPr txBox="1"/>
          <p:nvPr/>
        </p:nvSpPr>
        <p:spPr>
          <a:xfrm>
            <a:off x="4952212" y="1256525"/>
            <a:ext cx="4157400" cy="1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u="sng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Evolución de la Cobertura Trimestral 2023-2024*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3"/>
          <p:cNvSpPr txBox="1"/>
          <p:nvPr/>
        </p:nvSpPr>
        <p:spPr>
          <a:xfrm>
            <a:off x="630732" y="1775841"/>
            <a:ext cx="2966085" cy="1827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100">
                <a:solidFill>
                  <a:srgbClr val="7F7F7F"/>
                </a:solidFill>
                <a:highlight>
                  <a:srgbClr val="FFFFFF"/>
                </a:highlight>
              </a:rPr>
              <a:t>42.459 </a:t>
            </a:r>
            <a:r>
              <a:rPr b="1"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Hogares</a:t>
            </a:r>
            <a:r>
              <a:rPr b="1"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s-ES" sz="11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r>
              <a:rPr b="1" lang="es-ES" sz="1100">
                <a:solidFill>
                  <a:srgbClr val="7F7F7F"/>
                </a:solidFill>
              </a:rPr>
              <a:t>2</a:t>
            </a:r>
            <a:r>
              <a:rPr b="1" i="0" lang="es-ES" sz="11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1" lang="es-ES" sz="1100">
                <a:solidFill>
                  <a:srgbClr val="7F7F7F"/>
                </a:solidFill>
              </a:rPr>
              <a:t>558</a:t>
            </a:r>
            <a:r>
              <a:rPr b="1"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 Personas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4" name="Google Shape;104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77824" y="1261872"/>
            <a:ext cx="527304" cy="4846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114047" y="1617800"/>
            <a:ext cx="5078058" cy="1978816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3"/>
          <p:cNvSpPr txBox="1"/>
          <p:nvPr/>
        </p:nvSpPr>
        <p:spPr>
          <a:xfrm>
            <a:off x="4605617" y="3425944"/>
            <a:ext cx="41574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F7F7F"/>
                </a:solidFill>
              </a:rPr>
              <a:t>4</a:t>
            </a:r>
            <a:r>
              <a:rPr lang="es-ES" sz="11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 2023          </a:t>
            </a:r>
            <a:r>
              <a:rPr lang="es-ES" sz="1100">
                <a:solidFill>
                  <a:srgbClr val="7F7F7F"/>
                </a:solidFill>
              </a:rPr>
              <a:t>1</a:t>
            </a:r>
            <a:r>
              <a:rPr lang="es-ES" sz="11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 202</a:t>
            </a:r>
            <a:r>
              <a:rPr lang="es-ES" sz="1100">
                <a:solidFill>
                  <a:srgbClr val="7F7F7F"/>
                </a:solidFill>
              </a:rPr>
              <a:t>4</a:t>
            </a:r>
            <a:r>
              <a:rPr lang="es-ES" sz="11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         </a:t>
            </a:r>
            <a:r>
              <a:rPr lang="es-ES" sz="1100">
                <a:solidFill>
                  <a:srgbClr val="7F7F7F"/>
                </a:solidFill>
              </a:rPr>
              <a:t>2</a:t>
            </a:r>
            <a:r>
              <a:rPr lang="es-ES" sz="11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 202</a:t>
            </a:r>
            <a:r>
              <a:rPr lang="es-ES" sz="1100">
                <a:solidFill>
                  <a:srgbClr val="7F7F7F"/>
                </a:solidFill>
              </a:rPr>
              <a:t>4</a:t>
            </a:r>
            <a:r>
              <a:rPr lang="es-ES" sz="11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lang="es-ES" sz="1100">
                <a:solidFill>
                  <a:srgbClr val="7F7F7F"/>
                </a:solidFill>
              </a:rPr>
              <a:t>3</a:t>
            </a:r>
            <a:r>
              <a:rPr lang="es-ES" sz="11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 2024            </a:t>
            </a:r>
            <a:r>
              <a:rPr lang="es-ES" sz="1100">
                <a:solidFill>
                  <a:srgbClr val="7F7F7F"/>
                </a:solidFill>
              </a:rPr>
              <a:t>4</a:t>
            </a:r>
            <a:r>
              <a:rPr lang="es-ES" sz="11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 2024</a:t>
            </a:r>
            <a:r>
              <a:rPr b="1"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3"/>
          <p:cNvSpPr txBox="1"/>
          <p:nvPr/>
        </p:nvSpPr>
        <p:spPr>
          <a:xfrm>
            <a:off x="8313818" y="1617802"/>
            <a:ext cx="5466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r>
              <a:rPr lang="es-ES" sz="1100">
                <a:solidFill>
                  <a:srgbClr val="7C7C7C"/>
                </a:solidFill>
              </a:rPr>
              <a:t>2</a:t>
            </a:r>
            <a:r>
              <a:rPr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s-ES" sz="1100">
                <a:solidFill>
                  <a:srgbClr val="7C7C7C"/>
                </a:solidFill>
              </a:rPr>
              <a:t>558</a:t>
            </a:r>
            <a:r>
              <a:rPr b="1"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4744588" y="1617795"/>
            <a:ext cx="5685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92.048</a:t>
            </a:r>
            <a:r>
              <a:rPr b="1"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3"/>
          <p:cNvSpPr txBox="1"/>
          <p:nvPr/>
        </p:nvSpPr>
        <p:spPr>
          <a:xfrm>
            <a:off x="5640919" y="1643638"/>
            <a:ext cx="4749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88.343</a:t>
            </a:r>
            <a:r>
              <a:rPr b="1"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3"/>
          <p:cNvSpPr txBox="1"/>
          <p:nvPr/>
        </p:nvSpPr>
        <p:spPr>
          <a:xfrm>
            <a:off x="6549548" y="1617799"/>
            <a:ext cx="4749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90.899</a:t>
            </a:r>
            <a:r>
              <a:rPr b="1"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4389619" y="2480410"/>
            <a:ext cx="4749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40.519</a:t>
            </a:r>
            <a:r>
              <a:rPr b="1"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3"/>
          <p:cNvSpPr txBox="1"/>
          <p:nvPr/>
        </p:nvSpPr>
        <p:spPr>
          <a:xfrm>
            <a:off x="7921515" y="2521880"/>
            <a:ext cx="4749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C7C7C"/>
                </a:solidFill>
              </a:rPr>
              <a:t>42.459</a:t>
            </a:r>
            <a:r>
              <a:rPr b="1"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3"/>
          <p:cNvSpPr txBox="1"/>
          <p:nvPr/>
        </p:nvSpPr>
        <p:spPr>
          <a:xfrm>
            <a:off x="4755551" y="3269559"/>
            <a:ext cx="5466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3"/>
          <p:cNvSpPr txBox="1"/>
          <p:nvPr/>
        </p:nvSpPr>
        <p:spPr>
          <a:xfrm>
            <a:off x="5302154" y="2521874"/>
            <a:ext cx="4749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39.752</a:t>
            </a:r>
            <a:r>
              <a:rPr b="1"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3"/>
          <p:cNvSpPr txBox="1"/>
          <p:nvPr/>
        </p:nvSpPr>
        <p:spPr>
          <a:xfrm>
            <a:off x="6155565" y="2480406"/>
            <a:ext cx="4749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40.781</a:t>
            </a:r>
            <a:r>
              <a:rPr b="1"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3"/>
          <p:cNvSpPr txBox="1"/>
          <p:nvPr/>
        </p:nvSpPr>
        <p:spPr>
          <a:xfrm>
            <a:off x="-762066" y="3706365"/>
            <a:ext cx="2499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s-E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3"/>
          <p:cNvSpPr/>
          <p:nvPr/>
        </p:nvSpPr>
        <p:spPr>
          <a:xfrm>
            <a:off x="6942738" y="3760508"/>
            <a:ext cx="130544" cy="115330"/>
          </a:xfrm>
          <a:prstGeom prst="roundRect">
            <a:avLst>
              <a:gd fmla="val 16667" name="adj"/>
            </a:avLst>
          </a:prstGeom>
          <a:solidFill>
            <a:srgbClr val="94949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3"/>
          <p:cNvSpPr txBox="1"/>
          <p:nvPr/>
        </p:nvSpPr>
        <p:spPr>
          <a:xfrm>
            <a:off x="5386773" y="3718163"/>
            <a:ext cx="2118235" cy="1827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Hogares Beneficiarios</a:t>
            </a:r>
            <a:r>
              <a:rPr b="1"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3"/>
          <p:cNvSpPr txBox="1"/>
          <p:nvPr/>
        </p:nvSpPr>
        <p:spPr>
          <a:xfrm>
            <a:off x="7083044" y="3705249"/>
            <a:ext cx="1912330" cy="1827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Personas en hogares</a:t>
            </a:r>
            <a:r>
              <a:rPr b="1"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3"/>
          <p:cNvSpPr/>
          <p:nvPr/>
        </p:nvSpPr>
        <p:spPr>
          <a:xfrm>
            <a:off x="5227356" y="3769344"/>
            <a:ext cx="130544" cy="115330"/>
          </a:xfrm>
          <a:prstGeom prst="roundRect">
            <a:avLst>
              <a:gd fmla="val 16667" name="adj"/>
            </a:avLst>
          </a:prstGeom>
          <a:solidFill>
            <a:srgbClr val="F8F16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3"/>
          <p:cNvSpPr txBox="1"/>
          <p:nvPr/>
        </p:nvSpPr>
        <p:spPr>
          <a:xfrm>
            <a:off x="7009000" y="2480388"/>
            <a:ext cx="1161600" cy="42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C7C7C"/>
                </a:solidFill>
              </a:rPr>
              <a:t>42.123</a:t>
            </a:r>
            <a:endParaRPr sz="1100">
              <a:solidFill>
                <a:srgbClr val="7C7C7C"/>
              </a:solidFill>
            </a:endParaRPr>
          </a:p>
        </p:txBody>
      </p:sp>
      <p:sp>
        <p:nvSpPr>
          <p:cNvPr id="122" name="Google Shape;122;p3"/>
          <p:cNvSpPr txBox="1"/>
          <p:nvPr/>
        </p:nvSpPr>
        <p:spPr>
          <a:xfrm>
            <a:off x="7382625" y="1594250"/>
            <a:ext cx="931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C7C7C"/>
                </a:solidFill>
              </a:rPr>
              <a:t>93.339</a:t>
            </a:r>
            <a:endParaRPr sz="1100">
              <a:solidFill>
                <a:srgbClr val="7C7C7C"/>
              </a:solidFill>
            </a:endParaRPr>
          </a:p>
        </p:txBody>
      </p:sp>
      <p:sp>
        <p:nvSpPr>
          <p:cNvPr id="123" name="Google Shape;123;p3"/>
          <p:cNvSpPr txBox="1"/>
          <p:nvPr/>
        </p:nvSpPr>
        <p:spPr>
          <a:xfrm>
            <a:off x="264425" y="4420500"/>
            <a:ext cx="4058400" cy="1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7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*Elaboración propia en base padrón de hogares del Programa Ciudadanía Porteña, GOMPS.</a:t>
            </a:r>
            <a:endParaRPr sz="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4"/>
          <p:cNvSpPr txBox="1"/>
          <p:nvPr/>
        </p:nvSpPr>
        <p:spPr>
          <a:xfrm>
            <a:off x="264413" y="2472689"/>
            <a:ext cx="4441200" cy="1720200"/>
          </a:xfrm>
          <a:prstGeom prst="rect">
            <a:avLst/>
          </a:prstGeom>
          <a:noFill/>
          <a:ln cap="flat" cmpd="sng" w="28950">
            <a:solidFill>
              <a:srgbClr val="F7ED7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33650">
            <a:spAutoFit/>
          </a:bodyPr>
          <a:lstStyle/>
          <a:p>
            <a:pPr indent="0" lvl="0" marL="89535" marR="66675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Se registró un aumento en el monto de la prestación, lo que se  tradujo en un incremento del </a:t>
            </a:r>
            <a:r>
              <a:rPr lang="es-ES" sz="1100">
                <a:solidFill>
                  <a:srgbClr val="565656"/>
                </a:solidFill>
              </a:rPr>
              <a:t>12</a:t>
            </a:r>
            <a:r>
              <a:rPr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% respecto del </a:t>
            </a:r>
            <a:r>
              <a:rPr lang="es-ES" sz="1100">
                <a:solidFill>
                  <a:srgbClr val="565656"/>
                </a:solidFill>
              </a:rPr>
              <a:t>tercer </a:t>
            </a:r>
            <a:r>
              <a:rPr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trimestre del  2024 (promedio trimestral) y del </a:t>
            </a:r>
            <a:r>
              <a:rPr lang="es-ES" sz="1100">
                <a:solidFill>
                  <a:srgbClr val="565656"/>
                </a:solidFill>
              </a:rPr>
              <a:t>248</a:t>
            </a:r>
            <a:r>
              <a:rPr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% con respecto al mismo  trimestre del 2023.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89535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El monto promedio de los hogares con presencia de NNyA fue de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89535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595959"/>
                </a:solidFill>
              </a:rPr>
              <a:t>197.955$</a:t>
            </a:r>
            <a:r>
              <a:rPr b="0" i="0" lang="es-ES" sz="11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0" lvl="0" marL="89535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89535" marR="33591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El </a:t>
            </a:r>
            <a:r>
              <a:rPr lang="es-ES" sz="1100">
                <a:solidFill>
                  <a:srgbClr val="565656"/>
                </a:solidFill>
              </a:rPr>
              <a:t>35</a:t>
            </a:r>
            <a:r>
              <a:rPr lang="es-ES" sz="11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% de los hogares alcanzados por el programa percibieron un  monto superior al promedio de la prestación.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4"/>
          <p:cNvSpPr txBox="1"/>
          <p:nvPr/>
        </p:nvSpPr>
        <p:spPr>
          <a:xfrm>
            <a:off x="3570859" y="1102867"/>
            <a:ext cx="812100" cy="3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2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$</a:t>
            </a:r>
            <a:r>
              <a:rPr b="1" lang="es-ES" sz="1200">
                <a:solidFill>
                  <a:srgbClr val="7C7C7C"/>
                </a:solidFill>
              </a:rPr>
              <a:t>71</a:t>
            </a:r>
            <a:r>
              <a:rPr b="1" lang="es-ES" sz="12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1" lang="es-ES" sz="1200">
                <a:solidFill>
                  <a:srgbClr val="7C7C7C"/>
                </a:solidFill>
              </a:rPr>
              <a:t>100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s-ES" sz="10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Monto mínimo</a:t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4"/>
          <p:cNvSpPr/>
          <p:nvPr/>
        </p:nvSpPr>
        <p:spPr>
          <a:xfrm>
            <a:off x="173736" y="659891"/>
            <a:ext cx="125095" cy="268605"/>
          </a:xfrm>
          <a:custGeom>
            <a:rect b="b" l="l" r="r" t="t"/>
            <a:pathLst>
              <a:path extrusionOk="0" h="268605" w="125095">
                <a:moveTo>
                  <a:pt x="124712" y="0"/>
                </a:moveTo>
                <a:lnTo>
                  <a:pt x="0" y="0"/>
                </a:lnTo>
                <a:lnTo>
                  <a:pt x="0" y="268097"/>
                </a:lnTo>
                <a:lnTo>
                  <a:pt x="124712" y="268097"/>
                </a:lnTo>
                <a:lnTo>
                  <a:pt x="124712" y="0"/>
                </a:lnTo>
                <a:close/>
              </a:path>
            </a:pathLst>
          </a:custGeom>
          <a:solidFill>
            <a:srgbClr val="B3B3B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2" name="Google Shape;132;p4"/>
          <p:cNvGrpSpPr/>
          <p:nvPr/>
        </p:nvGrpSpPr>
        <p:grpSpPr>
          <a:xfrm>
            <a:off x="426719" y="1461515"/>
            <a:ext cx="834644" cy="643382"/>
            <a:chOff x="426719" y="1461515"/>
            <a:chExt cx="834644" cy="643382"/>
          </a:xfrm>
        </p:grpSpPr>
        <p:sp>
          <p:nvSpPr>
            <p:cNvPr id="133" name="Google Shape;133;p4"/>
            <p:cNvSpPr/>
            <p:nvPr/>
          </p:nvSpPr>
          <p:spPr>
            <a:xfrm>
              <a:off x="426719" y="1461515"/>
              <a:ext cx="591820" cy="556260"/>
            </a:xfrm>
            <a:custGeom>
              <a:rect b="b" l="l" r="r" t="t"/>
              <a:pathLst>
                <a:path extrusionOk="0" h="556260" w="591819">
                  <a:moveTo>
                    <a:pt x="295656" y="0"/>
                  </a:moveTo>
                  <a:lnTo>
                    <a:pt x="247700" y="3683"/>
                  </a:lnTo>
                  <a:lnTo>
                    <a:pt x="202196" y="14224"/>
                  </a:lnTo>
                  <a:lnTo>
                    <a:pt x="159791" y="30987"/>
                  </a:lnTo>
                  <a:lnTo>
                    <a:pt x="121043" y="53594"/>
                  </a:lnTo>
                  <a:lnTo>
                    <a:pt x="86588" y="81407"/>
                  </a:lnTo>
                  <a:lnTo>
                    <a:pt x="57048" y="113792"/>
                  </a:lnTo>
                  <a:lnTo>
                    <a:pt x="33007" y="150241"/>
                  </a:lnTo>
                  <a:lnTo>
                    <a:pt x="15074" y="190246"/>
                  </a:lnTo>
                  <a:lnTo>
                    <a:pt x="3873" y="233045"/>
                  </a:lnTo>
                  <a:lnTo>
                    <a:pt x="0" y="278130"/>
                  </a:lnTo>
                  <a:lnTo>
                    <a:pt x="3873" y="323214"/>
                  </a:lnTo>
                  <a:lnTo>
                    <a:pt x="15074" y="366013"/>
                  </a:lnTo>
                  <a:lnTo>
                    <a:pt x="33007" y="406019"/>
                  </a:lnTo>
                  <a:lnTo>
                    <a:pt x="57048" y="442468"/>
                  </a:lnTo>
                  <a:lnTo>
                    <a:pt x="86588" y="474853"/>
                  </a:lnTo>
                  <a:lnTo>
                    <a:pt x="121043" y="502666"/>
                  </a:lnTo>
                  <a:lnTo>
                    <a:pt x="159791" y="525272"/>
                  </a:lnTo>
                  <a:lnTo>
                    <a:pt x="202196" y="542036"/>
                  </a:lnTo>
                  <a:lnTo>
                    <a:pt x="247700" y="552577"/>
                  </a:lnTo>
                  <a:lnTo>
                    <a:pt x="295656" y="556260"/>
                  </a:lnTo>
                  <a:lnTo>
                    <a:pt x="343611" y="552577"/>
                  </a:lnTo>
                  <a:lnTo>
                    <a:pt x="389115" y="542036"/>
                  </a:lnTo>
                  <a:lnTo>
                    <a:pt x="431520" y="525272"/>
                  </a:lnTo>
                  <a:lnTo>
                    <a:pt x="470268" y="502666"/>
                  </a:lnTo>
                  <a:lnTo>
                    <a:pt x="504723" y="474853"/>
                  </a:lnTo>
                  <a:lnTo>
                    <a:pt x="534263" y="442468"/>
                  </a:lnTo>
                  <a:lnTo>
                    <a:pt x="558304" y="406019"/>
                  </a:lnTo>
                  <a:lnTo>
                    <a:pt x="576237" y="366013"/>
                  </a:lnTo>
                  <a:lnTo>
                    <a:pt x="587438" y="323214"/>
                  </a:lnTo>
                  <a:lnTo>
                    <a:pt x="591311" y="278130"/>
                  </a:lnTo>
                  <a:lnTo>
                    <a:pt x="587438" y="233045"/>
                  </a:lnTo>
                  <a:lnTo>
                    <a:pt x="576237" y="190246"/>
                  </a:lnTo>
                  <a:lnTo>
                    <a:pt x="558304" y="150241"/>
                  </a:lnTo>
                  <a:lnTo>
                    <a:pt x="534263" y="113792"/>
                  </a:lnTo>
                  <a:lnTo>
                    <a:pt x="504723" y="81407"/>
                  </a:lnTo>
                  <a:lnTo>
                    <a:pt x="470268" y="53594"/>
                  </a:lnTo>
                  <a:lnTo>
                    <a:pt x="431520" y="30987"/>
                  </a:lnTo>
                  <a:lnTo>
                    <a:pt x="389115" y="14224"/>
                  </a:lnTo>
                  <a:lnTo>
                    <a:pt x="343611" y="3683"/>
                  </a:lnTo>
                  <a:lnTo>
                    <a:pt x="2956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427481" y="1463801"/>
              <a:ext cx="591820" cy="556260"/>
            </a:xfrm>
            <a:custGeom>
              <a:rect b="b" l="l" r="r" t="t"/>
              <a:pathLst>
                <a:path extrusionOk="0" h="556260" w="591819">
                  <a:moveTo>
                    <a:pt x="0" y="278130"/>
                  </a:moveTo>
                  <a:lnTo>
                    <a:pt x="3873" y="233045"/>
                  </a:lnTo>
                  <a:lnTo>
                    <a:pt x="15074" y="190246"/>
                  </a:lnTo>
                  <a:lnTo>
                    <a:pt x="33007" y="150240"/>
                  </a:lnTo>
                  <a:lnTo>
                    <a:pt x="57048" y="113792"/>
                  </a:lnTo>
                  <a:lnTo>
                    <a:pt x="86588" y="81407"/>
                  </a:lnTo>
                  <a:lnTo>
                    <a:pt x="121043" y="53594"/>
                  </a:lnTo>
                  <a:lnTo>
                    <a:pt x="159791" y="30987"/>
                  </a:lnTo>
                  <a:lnTo>
                    <a:pt x="202196" y="14224"/>
                  </a:lnTo>
                  <a:lnTo>
                    <a:pt x="247700" y="3683"/>
                  </a:lnTo>
                  <a:lnTo>
                    <a:pt x="295656" y="0"/>
                  </a:lnTo>
                  <a:lnTo>
                    <a:pt x="343611" y="3683"/>
                  </a:lnTo>
                  <a:lnTo>
                    <a:pt x="389115" y="14224"/>
                  </a:lnTo>
                  <a:lnTo>
                    <a:pt x="431520" y="30987"/>
                  </a:lnTo>
                  <a:lnTo>
                    <a:pt x="470268" y="53594"/>
                  </a:lnTo>
                  <a:lnTo>
                    <a:pt x="504723" y="81407"/>
                  </a:lnTo>
                  <a:lnTo>
                    <a:pt x="534263" y="113792"/>
                  </a:lnTo>
                  <a:lnTo>
                    <a:pt x="558304" y="150240"/>
                  </a:lnTo>
                  <a:lnTo>
                    <a:pt x="576237" y="190246"/>
                  </a:lnTo>
                  <a:lnTo>
                    <a:pt x="587438" y="233045"/>
                  </a:lnTo>
                  <a:lnTo>
                    <a:pt x="591312" y="278130"/>
                  </a:lnTo>
                  <a:lnTo>
                    <a:pt x="587438" y="323214"/>
                  </a:lnTo>
                  <a:lnTo>
                    <a:pt x="576237" y="366013"/>
                  </a:lnTo>
                  <a:lnTo>
                    <a:pt x="558304" y="406019"/>
                  </a:lnTo>
                  <a:lnTo>
                    <a:pt x="534263" y="442468"/>
                  </a:lnTo>
                  <a:lnTo>
                    <a:pt x="504723" y="474853"/>
                  </a:lnTo>
                  <a:lnTo>
                    <a:pt x="470268" y="502666"/>
                  </a:lnTo>
                  <a:lnTo>
                    <a:pt x="431520" y="525272"/>
                  </a:lnTo>
                  <a:lnTo>
                    <a:pt x="389115" y="542036"/>
                  </a:lnTo>
                  <a:lnTo>
                    <a:pt x="343611" y="552577"/>
                  </a:lnTo>
                  <a:lnTo>
                    <a:pt x="295656" y="556260"/>
                  </a:lnTo>
                  <a:lnTo>
                    <a:pt x="247700" y="552577"/>
                  </a:lnTo>
                  <a:lnTo>
                    <a:pt x="202196" y="542036"/>
                  </a:lnTo>
                  <a:lnTo>
                    <a:pt x="159791" y="525272"/>
                  </a:lnTo>
                  <a:lnTo>
                    <a:pt x="121043" y="502666"/>
                  </a:lnTo>
                  <a:lnTo>
                    <a:pt x="86588" y="474853"/>
                  </a:lnTo>
                  <a:lnTo>
                    <a:pt x="57048" y="442468"/>
                  </a:lnTo>
                  <a:lnTo>
                    <a:pt x="33007" y="406019"/>
                  </a:lnTo>
                  <a:lnTo>
                    <a:pt x="15074" y="366013"/>
                  </a:lnTo>
                  <a:lnTo>
                    <a:pt x="3873" y="323214"/>
                  </a:lnTo>
                  <a:lnTo>
                    <a:pt x="0" y="278130"/>
                  </a:lnTo>
                  <a:close/>
                </a:path>
              </a:pathLst>
            </a:custGeom>
            <a:noFill/>
            <a:ln cap="flat" cmpd="sng" w="25900">
              <a:solidFill>
                <a:srgbClr val="F7ED7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705611" y="1574291"/>
              <a:ext cx="554990" cy="528320"/>
            </a:xfrm>
            <a:custGeom>
              <a:rect b="b" l="l" r="r" t="t"/>
              <a:pathLst>
                <a:path extrusionOk="0" h="528319" w="554990">
                  <a:moveTo>
                    <a:pt x="277304" y="0"/>
                  </a:moveTo>
                  <a:lnTo>
                    <a:pt x="227456" y="4191"/>
                  </a:lnTo>
                  <a:lnTo>
                    <a:pt x="180543" y="16510"/>
                  </a:lnTo>
                  <a:lnTo>
                    <a:pt x="137337" y="36068"/>
                  </a:lnTo>
                  <a:lnTo>
                    <a:pt x="98640" y="62103"/>
                  </a:lnTo>
                  <a:lnTo>
                    <a:pt x="65214" y="93980"/>
                  </a:lnTo>
                  <a:lnTo>
                    <a:pt x="37858" y="130810"/>
                  </a:lnTo>
                  <a:lnTo>
                    <a:pt x="17348" y="171958"/>
                  </a:lnTo>
                  <a:lnTo>
                    <a:pt x="4470" y="216662"/>
                  </a:lnTo>
                  <a:lnTo>
                    <a:pt x="0" y="264033"/>
                  </a:lnTo>
                  <a:lnTo>
                    <a:pt x="4470" y="311658"/>
                  </a:lnTo>
                  <a:lnTo>
                    <a:pt x="17348" y="356362"/>
                  </a:lnTo>
                  <a:lnTo>
                    <a:pt x="37858" y="397510"/>
                  </a:lnTo>
                  <a:lnTo>
                    <a:pt x="65214" y="434340"/>
                  </a:lnTo>
                  <a:lnTo>
                    <a:pt x="98640" y="466217"/>
                  </a:lnTo>
                  <a:lnTo>
                    <a:pt x="137337" y="492252"/>
                  </a:lnTo>
                  <a:lnTo>
                    <a:pt x="180543" y="511810"/>
                  </a:lnTo>
                  <a:lnTo>
                    <a:pt x="227456" y="524002"/>
                  </a:lnTo>
                  <a:lnTo>
                    <a:pt x="277304" y="528320"/>
                  </a:lnTo>
                  <a:lnTo>
                    <a:pt x="327151" y="524002"/>
                  </a:lnTo>
                  <a:lnTo>
                    <a:pt x="374065" y="511810"/>
                  </a:lnTo>
                  <a:lnTo>
                    <a:pt x="417271" y="492252"/>
                  </a:lnTo>
                  <a:lnTo>
                    <a:pt x="455968" y="466217"/>
                  </a:lnTo>
                  <a:lnTo>
                    <a:pt x="489381" y="434340"/>
                  </a:lnTo>
                  <a:lnTo>
                    <a:pt x="516750" y="397510"/>
                  </a:lnTo>
                  <a:lnTo>
                    <a:pt x="537260" y="356362"/>
                  </a:lnTo>
                  <a:lnTo>
                    <a:pt x="550138" y="311658"/>
                  </a:lnTo>
                  <a:lnTo>
                    <a:pt x="554609" y="264033"/>
                  </a:lnTo>
                  <a:lnTo>
                    <a:pt x="550138" y="216662"/>
                  </a:lnTo>
                  <a:lnTo>
                    <a:pt x="537260" y="171958"/>
                  </a:lnTo>
                  <a:lnTo>
                    <a:pt x="516750" y="130810"/>
                  </a:lnTo>
                  <a:lnTo>
                    <a:pt x="489381" y="93980"/>
                  </a:lnTo>
                  <a:lnTo>
                    <a:pt x="455968" y="62103"/>
                  </a:lnTo>
                  <a:lnTo>
                    <a:pt x="417271" y="36068"/>
                  </a:lnTo>
                  <a:lnTo>
                    <a:pt x="374065" y="16510"/>
                  </a:lnTo>
                  <a:lnTo>
                    <a:pt x="327151" y="4191"/>
                  </a:lnTo>
                  <a:lnTo>
                    <a:pt x="2773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706373" y="1576577"/>
              <a:ext cx="554990" cy="528320"/>
            </a:xfrm>
            <a:custGeom>
              <a:rect b="b" l="l" r="r" t="t"/>
              <a:pathLst>
                <a:path extrusionOk="0" h="528319" w="554990">
                  <a:moveTo>
                    <a:pt x="0" y="264033"/>
                  </a:moveTo>
                  <a:lnTo>
                    <a:pt x="4470" y="216662"/>
                  </a:lnTo>
                  <a:lnTo>
                    <a:pt x="17348" y="171958"/>
                  </a:lnTo>
                  <a:lnTo>
                    <a:pt x="37858" y="130810"/>
                  </a:lnTo>
                  <a:lnTo>
                    <a:pt x="65214" y="93980"/>
                  </a:lnTo>
                  <a:lnTo>
                    <a:pt x="98640" y="62102"/>
                  </a:lnTo>
                  <a:lnTo>
                    <a:pt x="137337" y="36068"/>
                  </a:lnTo>
                  <a:lnTo>
                    <a:pt x="180543" y="16510"/>
                  </a:lnTo>
                  <a:lnTo>
                    <a:pt x="227457" y="4191"/>
                  </a:lnTo>
                  <a:lnTo>
                    <a:pt x="277304" y="0"/>
                  </a:lnTo>
                  <a:lnTo>
                    <a:pt x="327152" y="4191"/>
                  </a:lnTo>
                  <a:lnTo>
                    <a:pt x="374065" y="16510"/>
                  </a:lnTo>
                  <a:lnTo>
                    <a:pt x="417271" y="36068"/>
                  </a:lnTo>
                  <a:lnTo>
                    <a:pt x="455968" y="62102"/>
                  </a:lnTo>
                  <a:lnTo>
                    <a:pt x="489381" y="93980"/>
                  </a:lnTo>
                  <a:lnTo>
                    <a:pt x="516750" y="130810"/>
                  </a:lnTo>
                  <a:lnTo>
                    <a:pt x="537260" y="171958"/>
                  </a:lnTo>
                  <a:lnTo>
                    <a:pt x="550138" y="216662"/>
                  </a:lnTo>
                  <a:lnTo>
                    <a:pt x="554609" y="264033"/>
                  </a:lnTo>
                  <a:lnTo>
                    <a:pt x="550138" y="311658"/>
                  </a:lnTo>
                  <a:lnTo>
                    <a:pt x="537260" y="356362"/>
                  </a:lnTo>
                  <a:lnTo>
                    <a:pt x="516750" y="397510"/>
                  </a:lnTo>
                  <a:lnTo>
                    <a:pt x="489381" y="434340"/>
                  </a:lnTo>
                  <a:lnTo>
                    <a:pt x="455968" y="466217"/>
                  </a:lnTo>
                  <a:lnTo>
                    <a:pt x="417271" y="492252"/>
                  </a:lnTo>
                  <a:lnTo>
                    <a:pt x="374065" y="511810"/>
                  </a:lnTo>
                  <a:lnTo>
                    <a:pt x="327152" y="524002"/>
                  </a:lnTo>
                  <a:lnTo>
                    <a:pt x="277304" y="528320"/>
                  </a:lnTo>
                  <a:lnTo>
                    <a:pt x="227457" y="524002"/>
                  </a:lnTo>
                  <a:lnTo>
                    <a:pt x="180543" y="511810"/>
                  </a:lnTo>
                  <a:lnTo>
                    <a:pt x="137337" y="492252"/>
                  </a:lnTo>
                  <a:lnTo>
                    <a:pt x="98640" y="466217"/>
                  </a:lnTo>
                  <a:lnTo>
                    <a:pt x="65214" y="434340"/>
                  </a:lnTo>
                  <a:lnTo>
                    <a:pt x="37858" y="397510"/>
                  </a:lnTo>
                  <a:lnTo>
                    <a:pt x="17348" y="356362"/>
                  </a:lnTo>
                  <a:lnTo>
                    <a:pt x="4470" y="311658"/>
                  </a:lnTo>
                  <a:lnTo>
                    <a:pt x="0" y="264033"/>
                  </a:lnTo>
                  <a:close/>
                </a:path>
              </a:pathLst>
            </a:custGeom>
            <a:noFill/>
            <a:ln cap="flat" cmpd="sng" w="25900">
              <a:solidFill>
                <a:srgbClr val="F7ED7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7" name="Google Shape;137;p4"/>
          <p:cNvSpPr txBox="1"/>
          <p:nvPr>
            <p:ph type="title"/>
          </p:nvPr>
        </p:nvSpPr>
        <p:spPr>
          <a:xfrm>
            <a:off x="376525" y="601475"/>
            <a:ext cx="4868700" cy="28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Ejecución Presupuestaria | 4° trimestre 2024</a:t>
            </a:r>
            <a:endParaRPr/>
          </a:p>
        </p:txBody>
      </p:sp>
      <p:sp>
        <p:nvSpPr>
          <p:cNvPr id="138" name="Google Shape;138;p4"/>
          <p:cNvSpPr txBox="1"/>
          <p:nvPr/>
        </p:nvSpPr>
        <p:spPr>
          <a:xfrm>
            <a:off x="580136" y="1413713"/>
            <a:ext cx="223520" cy="452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>
                <a:solidFill>
                  <a:srgbClr val="F7ED77"/>
                </a:solidFill>
                <a:latin typeface="Arial"/>
                <a:ea typeface="Arial"/>
                <a:cs typeface="Arial"/>
                <a:sym typeface="Arial"/>
              </a:rPr>
              <a:t>$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4"/>
          <p:cNvSpPr txBox="1"/>
          <p:nvPr/>
        </p:nvSpPr>
        <p:spPr>
          <a:xfrm>
            <a:off x="873048" y="1492961"/>
            <a:ext cx="223520" cy="452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>
                <a:solidFill>
                  <a:srgbClr val="F7ED77"/>
                </a:solidFill>
                <a:latin typeface="Arial"/>
                <a:ea typeface="Arial"/>
                <a:cs typeface="Arial"/>
                <a:sym typeface="Arial"/>
              </a:rPr>
              <a:t>$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4"/>
          <p:cNvSpPr txBox="1"/>
          <p:nvPr/>
        </p:nvSpPr>
        <p:spPr>
          <a:xfrm>
            <a:off x="1401641" y="1526662"/>
            <a:ext cx="13317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2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$ </a:t>
            </a:r>
            <a:r>
              <a:rPr b="1" lang="es-ES" sz="1200">
                <a:solidFill>
                  <a:srgbClr val="7E7E7E"/>
                </a:solidFill>
                <a:highlight>
                  <a:srgbClr val="FFFFFF"/>
                </a:highlight>
              </a:rPr>
              <a:t>141.072</a:t>
            </a:r>
            <a:r>
              <a:rPr i="0" lang="es-ES" sz="1200">
                <a:solidFill>
                  <a:srgbClr val="000000"/>
                </a:solidFill>
              </a:rPr>
              <a:t> </a:t>
            </a:r>
            <a:endParaRPr i="0" sz="1200">
              <a:solidFill>
                <a:srgbClr val="000000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Monto promedio por  hogar</a:t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4"/>
          <p:cNvSpPr txBox="1"/>
          <p:nvPr/>
        </p:nvSpPr>
        <p:spPr>
          <a:xfrm>
            <a:off x="264425" y="4420500"/>
            <a:ext cx="4058400" cy="1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7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*Elaboración propia en base padrón de hogares del Programa Ciudadanía Porteña, GOMPS.</a:t>
            </a:r>
            <a:endParaRPr sz="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4"/>
          <p:cNvSpPr txBox="1"/>
          <p:nvPr/>
        </p:nvSpPr>
        <p:spPr>
          <a:xfrm>
            <a:off x="5095175" y="3030775"/>
            <a:ext cx="3764100" cy="1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u="sng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Porcentaje de hogares de acuerdo al monto percibido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4"/>
          <p:cNvSpPr txBox="1"/>
          <p:nvPr/>
        </p:nvSpPr>
        <p:spPr>
          <a:xfrm>
            <a:off x="3553714" y="1856994"/>
            <a:ext cx="845700" cy="3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000">
                <a:solidFill>
                  <a:srgbClr val="7E7E7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$</a:t>
            </a:r>
            <a:r>
              <a:rPr b="1" lang="es-ES" sz="1200">
                <a:solidFill>
                  <a:srgbClr val="7E7E7E"/>
                </a:solidFill>
              </a:rPr>
              <a:t>500</a:t>
            </a:r>
            <a:r>
              <a:rPr b="1" lang="es-ES" sz="1200">
                <a:solidFill>
                  <a:srgbClr val="7E7E7E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1" lang="es-ES" sz="1200">
                <a:solidFill>
                  <a:srgbClr val="7E7E7E"/>
                </a:solidFill>
              </a:rPr>
              <a:t>000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s-ES" sz="10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Monto máximo</a:t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4" name="Google Shape;144;p4"/>
          <p:cNvGrpSpPr/>
          <p:nvPr/>
        </p:nvGrpSpPr>
        <p:grpSpPr>
          <a:xfrm>
            <a:off x="5556503" y="3465575"/>
            <a:ext cx="956564" cy="954913"/>
            <a:chOff x="5556503" y="3465575"/>
            <a:chExt cx="956564" cy="954913"/>
          </a:xfrm>
        </p:grpSpPr>
        <p:sp>
          <p:nvSpPr>
            <p:cNvPr id="145" name="Google Shape;145;p4"/>
            <p:cNvSpPr/>
            <p:nvPr/>
          </p:nvSpPr>
          <p:spPr>
            <a:xfrm>
              <a:off x="6033515" y="3465575"/>
              <a:ext cx="478790" cy="612140"/>
            </a:xfrm>
            <a:custGeom>
              <a:rect b="b" l="l" r="r" t="t"/>
              <a:pathLst>
                <a:path extrusionOk="0" h="612139" w="478790">
                  <a:moveTo>
                    <a:pt x="0" y="0"/>
                  </a:moveTo>
                  <a:lnTo>
                    <a:pt x="0" y="475869"/>
                  </a:lnTo>
                  <a:lnTo>
                    <a:pt x="458470" y="612038"/>
                  </a:lnTo>
                  <a:lnTo>
                    <a:pt x="467106" y="578612"/>
                  </a:lnTo>
                  <a:lnTo>
                    <a:pt x="473329" y="544677"/>
                  </a:lnTo>
                  <a:lnTo>
                    <a:pt x="477138" y="510400"/>
                  </a:lnTo>
                  <a:lnTo>
                    <a:pt x="478409" y="475869"/>
                  </a:lnTo>
                  <a:lnTo>
                    <a:pt x="475995" y="427228"/>
                  </a:lnTo>
                  <a:lnTo>
                    <a:pt x="468630" y="379984"/>
                  </a:lnTo>
                  <a:lnTo>
                    <a:pt x="456946" y="334264"/>
                  </a:lnTo>
                  <a:lnTo>
                    <a:pt x="440817" y="290703"/>
                  </a:lnTo>
                  <a:lnTo>
                    <a:pt x="420750" y="249047"/>
                  </a:lnTo>
                  <a:lnTo>
                    <a:pt x="396621" y="209804"/>
                  </a:lnTo>
                  <a:lnTo>
                    <a:pt x="369062" y="173228"/>
                  </a:lnTo>
                  <a:lnTo>
                    <a:pt x="338200" y="139446"/>
                  </a:lnTo>
                  <a:lnTo>
                    <a:pt x="304292" y="108712"/>
                  </a:lnTo>
                  <a:lnTo>
                    <a:pt x="267462" y="81280"/>
                  </a:lnTo>
                  <a:lnTo>
                    <a:pt x="227964" y="57404"/>
                  </a:lnTo>
                  <a:lnTo>
                    <a:pt x="186182" y="37465"/>
                  </a:lnTo>
                  <a:lnTo>
                    <a:pt x="142239" y="21462"/>
                  </a:lnTo>
                  <a:lnTo>
                    <a:pt x="96393" y="9651"/>
                  </a:lnTo>
                  <a:lnTo>
                    <a:pt x="48895" y="2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ED7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6034277" y="3467861"/>
              <a:ext cx="478790" cy="612140"/>
            </a:xfrm>
            <a:custGeom>
              <a:rect b="b" l="l" r="r" t="t"/>
              <a:pathLst>
                <a:path extrusionOk="0" h="612139" w="478790">
                  <a:moveTo>
                    <a:pt x="0" y="0"/>
                  </a:moveTo>
                  <a:lnTo>
                    <a:pt x="48895" y="2412"/>
                  </a:lnTo>
                  <a:lnTo>
                    <a:pt x="96393" y="9651"/>
                  </a:lnTo>
                  <a:lnTo>
                    <a:pt x="142239" y="21462"/>
                  </a:lnTo>
                  <a:lnTo>
                    <a:pt x="186182" y="37464"/>
                  </a:lnTo>
                  <a:lnTo>
                    <a:pt x="227964" y="57403"/>
                  </a:lnTo>
                  <a:lnTo>
                    <a:pt x="267462" y="81279"/>
                  </a:lnTo>
                  <a:lnTo>
                    <a:pt x="304292" y="108712"/>
                  </a:lnTo>
                  <a:lnTo>
                    <a:pt x="338200" y="139446"/>
                  </a:lnTo>
                  <a:lnTo>
                    <a:pt x="369062" y="173228"/>
                  </a:lnTo>
                  <a:lnTo>
                    <a:pt x="396621" y="209803"/>
                  </a:lnTo>
                  <a:lnTo>
                    <a:pt x="420750" y="249047"/>
                  </a:lnTo>
                  <a:lnTo>
                    <a:pt x="440817" y="290703"/>
                  </a:lnTo>
                  <a:lnTo>
                    <a:pt x="456946" y="334263"/>
                  </a:lnTo>
                  <a:lnTo>
                    <a:pt x="468629" y="379984"/>
                  </a:lnTo>
                  <a:lnTo>
                    <a:pt x="475996" y="427228"/>
                  </a:lnTo>
                  <a:lnTo>
                    <a:pt x="478408" y="475869"/>
                  </a:lnTo>
                  <a:lnTo>
                    <a:pt x="477139" y="510400"/>
                  </a:lnTo>
                  <a:lnTo>
                    <a:pt x="473328" y="544677"/>
                  </a:lnTo>
                  <a:lnTo>
                    <a:pt x="467106" y="578612"/>
                  </a:lnTo>
                  <a:lnTo>
                    <a:pt x="458470" y="612038"/>
                  </a:lnTo>
                  <a:lnTo>
                    <a:pt x="0" y="475869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flat" cmpd="sng" w="198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4"/>
            <p:cNvSpPr/>
            <p:nvPr/>
          </p:nvSpPr>
          <p:spPr>
            <a:xfrm>
              <a:off x="5646419" y="3942587"/>
              <a:ext cx="845819" cy="476884"/>
            </a:xfrm>
            <a:custGeom>
              <a:rect b="b" l="l" r="r" t="t"/>
              <a:pathLst>
                <a:path extrusionOk="0" h="476885" w="845820">
                  <a:moveTo>
                    <a:pt x="387730" y="0"/>
                  </a:moveTo>
                  <a:lnTo>
                    <a:pt x="0" y="278726"/>
                  </a:lnTo>
                  <a:lnTo>
                    <a:pt x="33019" y="319443"/>
                  </a:lnTo>
                  <a:lnTo>
                    <a:pt x="69976" y="356108"/>
                  </a:lnTo>
                  <a:lnTo>
                    <a:pt x="110743" y="388442"/>
                  </a:lnTo>
                  <a:lnTo>
                    <a:pt x="154685" y="416179"/>
                  </a:lnTo>
                  <a:lnTo>
                    <a:pt x="201549" y="439026"/>
                  </a:lnTo>
                  <a:lnTo>
                    <a:pt x="250951" y="456730"/>
                  </a:lnTo>
                  <a:lnTo>
                    <a:pt x="298450" y="468325"/>
                  </a:lnTo>
                  <a:lnTo>
                    <a:pt x="345947" y="474941"/>
                  </a:lnTo>
                  <a:lnTo>
                    <a:pt x="393191" y="476758"/>
                  </a:lnTo>
                  <a:lnTo>
                    <a:pt x="439927" y="473925"/>
                  </a:lnTo>
                  <a:lnTo>
                    <a:pt x="485647" y="466623"/>
                  </a:lnTo>
                  <a:lnTo>
                    <a:pt x="530225" y="454990"/>
                  </a:lnTo>
                  <a:lnTo>
                    <a:pt x="573404" y="439191"/>
                  </a:lnTo>
                  <a:lnTo>
                    <a:pt x="614679" y="419404"/>
                  </a:lnTo>
                  <a:lnTo>
                    <a:pt x="653922" y="395770"/>
                  </a:lnTo>
                  <a:lnTo>
                    <a:pt x="690752" y="368465"/>
                  </a:lnTo>
                  <a:lnTo>
                    <a:pt x="725042" y="337629"/>
                  </a:lnTo>
                  <a:lnTo>
                    <a:pt x="756284" y="303453"/>
                  </a:lnTo>
                  <a:lnTo>
                    <a:pt x="784225" y="266065"/>
                  </a:lnTo>
                  <a:lnTo>
                    <a:pt x="808608" y="225666"/>
                  </a:lnTo>
                  <a:lnTo>
                    <a:pt x="829055" y="182384"/>
                  </a:lnTo>
                  <a:lnTo>
                    <a:pt x="845438" y="136385"/>
                  </a:lnTo>
                  <a:lnTo>
                    <a:pt x="387730" y="0"/>
                  </a:lnTo>
                  <a:close/>
                </a:path>
              </a:pathLst>
            </a:custGeom>
            <a:solidFill>
              <a:srgbClr val="90909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5647181" y="3944873"/>
              <a:ext cx="845819" cy="475615"/>
            </a:xfrm>
            <a:custGeom>
              <a:rect b="b" l="l" r="r" t="t"/>
              <a:pathLst>
                <a:path extrusionOk="0" h="475614" w="845820">
                  <a:moveTo>
                    <a:pt x="845438" y="135940"/>
                  </a:moveTo>
                  <a:lnTo>
                    <a:pt x="829055" y="181800"/>
                  </a:lnTo>
                  <a:lnTo>
                    <a:pt x="808608" y="224942"/>
                  </a:lnTo>
                  <a:lnTo>
                    <a:pt x="784225" y="265226"/>
                  </a:lnTo>
                  <a:lnTo>
                    <a:pt x="756284" y="302488"/>
                  </a:lnTo>
                  <a:lnTo>
                    <a:pt x="725042" y="336550"/>
                  </a:lnTo>
                  <a:lnTo>
                    <a:pt x="690752" y="367284"/>
                  </a:lnTo>
                  <a:lnTo>
                    <a:pt x="653922" y="394512"/>
                  </a:lnTo>
                  <a:lnTo>
                    <a:pt x="614679" y="418058"/>
                  </a:lnTo>
                  <a:lnTo>
                    <a:pt x="573404" y="437794"/>
                  </a:lnTo>
                  <a:lnTo>
                    <a:pt x="530225" y="453529"/>
                  </a:lnTo>
                  <a:lnTo>
                    <a:pt x="485647" y="465124"/>
                  </a:lnTo>
                  <a:lnTo>
                    <a:pt x="439927" y="472414"/>
                  </a:lnTo>
                  <a:lnTo>
                    <a:pt x="393191" y="475233"/>
                  </a:lnTo>
                  <a:lnTo>
                    <a:pt x="345947" y="473417"/>
                  </a:lnTo>
                  <a:lnTo>
                    <a:pt x="298450" y="466826"/>
                  </a:lnTo>
                  <a:lnTo>
                    <a:pt x="250951" y="455282"/>
                  </a:lnTo>
                  <a:lnTo>
                    <a:pt x="201548" y="437629"/>
                  </a:lnTo>
                  <a:lnTo>
                    <a:pt x="154685" y="414845"/>
                  </a:lnTo>
                  <a:lnTo>
                    <a:pt x="110743" y="387197"/>
                  </a:lnTo>
                  <a:lnTo>
                    <a:pt x="69976" y="354977"/>
                  </a:lnTo>
                  <a:lnTo>
                    <a:pt x="33019" y="318414"/>
                  </a:lnTo>
                  <a:lnTo>
                    <a:pt x="0" y="277837"/>
                  </a:lnTo>
                  <a:lnTo>
                    <a:pt x="387730" y="0"/>
                  </a:lnTo>
                  <a:lnTo>
                    <a:pt x="845438" y="135940"/>
                  </a:lnTo>
                  <a:close/>
                </a:path>
              </a:pathLst>
            </a:custGeom>
            <a:noFill/>
            <a:ln cap="flat" cmpd="sng" w="198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4"/>
            <p:cNvSpPr/>
            <p:nvPr/>
          </p:nvSpPr>
          <p:spPr>
            <a:xfrm>
              <a:off x="5556503" y="3465575"/>
              <a:ext cx="478790" cy="756285"/>
            </a:xfrm>
            <a:custGeom>
              <a:rect b="b" l="l" r="r" t="t"/>
              <a:pathLst>
                <a:path extrusionOk="0" h="756285" w="478789">
                  <a:moveTo>
                    <a:pt x="478409" y="0"/>
                  </a:moveTo>
                  <a:lnTo>
                    <a:pt x="428371" y="2540"/>
                  </a:lnTo>
                  <a:lnTo>
                    <a:pt x="379222" y="10287"/>
                  </a:lnTo>
                  <a:lnTo>
                    <a:pt x="331343" y="23113"/>
                  </a:lnTo>
                  <a:lnTo>
                    <a:pt x="284988" y="40640"/>
                  </a:lnTo>
                  <a:lnTo>
                    <a:pt x="240665" y="62992"/>
                  </a:lnTo>
                  <a:lnTo>
                    <a:pt x="198500" y="90043"/>
                  </a:lnTo>
                  <a:lnTo>
                    <a:pt x="160274" y="120523"/>
                  </a:lnTo>
                  <a:lnTo>
                    <a:pt x="125984" y="154051"/>
                  </a:lnTo>
                  <a:lnTo>
                    <a:pt x="95758" y="190373"/>
                  </a:lnTo>
                  <a:lnTo>
                    <a:pt x="69342" y="228981"/>
                  </a:lnTo>
                  <a:lnTo>
                    <a:pt x="47244" y="269748"/>
                  </a:lnTo>
                  <a:lnTo>
                    <a:pt x="29210" y="312039"/>
                  </a:lnTo>
                  <a:lnTo>
                    <a:pt x="15494" y="355854"/>
                  </a:lnTo>
                  <a:lnTo>
                    <a:pt x="5969" y="400558"/>
                  </a:lnTo>
                  <a:lnTo>
                    <a:pt x="762" y="446049"/>
                  </a:lnTo>
                  <a:lnTo>
                    <a:pt x="0" y="491896"/>
                  </a:lnTo>
                  <a:lnTo>
                    <a:pt x="3556" y="537768"/>
                  </a:lnTo>
                  <a:lnTo>
                    <a:pt x="11684" y="583336"/>
                  </a:lnTo>
                  <a:lnTo>
                    <a:pt x="24384" y="628281"/>
                  </a:lnTo>
                  <a:lnTo>
                    <a:pt x="41656" y="672236"/>
                  </a:lnTo>
                  <a:lnTo>
                    <a:pt x="63500" y="714870"/>
                  </a:lnTo>
                  <a:lnTo>
                    <a:pt x="90170" y="755878"/>
                  </a:lnTo>
                  <a:lnTo>
                    <a:pt x="478409" y="476986"/>
                  </a:lnTo>
                  <a:lnTo>
                    <a:pt x="478409" y="0"/>
                  </a:lnTo>
                  <a:close/>
                </a:path>
              </a:pathLst>
            </a:custGeom>
            <a:solidFill>
              <a:srgbClr val="D3D3D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4"/>
            <p:cNvSpPr/>
            <p:nvPr/>
          </p:nvSpPr>
          <p:spPr>
            <a:xfrm>
              <a:off x="5557265" y="3467861"/>
              <a:ext cx="478790" cy="754380"/>
            </a:xfrm>
            <a:custGeom>
              <a:rect b="b" l="l" r="r" t="t"/>
              <a:pathLst>
                <a:path extrusionOk="0" h="754379" w="478789">
                  <a:moveTo>
                    <a:pt x="90170" y="754354"/>
                  </a:moveTo>
                  <a:lnTo>
                    <a:pt x="63500" y="713422"/>
                  </a:lnTo>
                  <a:lnTo>
                    <a:pt x="41656" y="670877"/>
                  </a:lnTo>
                  <a:lnTo>
                    <a:pt x="24384" y="627011"/>
                  </a:lnTo>
                  <a:lnTo>
                    <a:pt x="11684" y="582168"/>
                  </a:lnTo>
                  <a:lnTo>
                    <a:pt x="3556" y="536689"/>
                  </a:lnTo>
                  <a:lnTo>
                    <a:pt x="0" y="490905"/>
                  </a:lnTo>
                  <a:lnTo>
                    <a:pt x="762" y="445147"/>
                  </a:lnTo>
                  <a:lnTo>
                    <a:pt x="5969" y="399796"/>
                  </a:lnTo>
                  <a:lnTo>
                    <a:pt x="15494" y="355091"/>
                  </a:lnTo>
                  <a:lnTo>
                    <a:pt x="29210" y="311403"/>
                  </a:lnTo>
                  <a:lnTo>
                    <a:pt x="47244" y="269113"/>
                  </a:lnTo>
                  <a:lnTo>
                    <a:pt x="69342" y="228472"/>
                  </a:lnTo>
                  <a:lnTo>
                    <a:pt x="95758" y="189865"/>
                  </a:lnTo>
                  <a:lnTo>
                    <a:pt x="125984" y="153797"/>
                  </a:lnTo>
                  <a:lnTo>
                    <a:pt x="160274" y="120268"/>
                  </a:lnTo>
                  <a:lnTo>
                    <a:pt x="198500" y="89915"/>
                  </a:lnTo>
                  <a:lnTo>
                    <a:pt x="240664" y="62865"/>
                  </a:lnTo>
                  <a:lnTo>
                    <a:pt x="284988" y="40512"/>
                  </a:lnTo>
                  <a:lnTo>
                    <a:pt x="331343" y="23113"/>
                  </a:lnTo>
                  <a:lnTo>
                    <a:pt x="379222" y="10287"/>
                  </a:lnTo>
                  <a:lnTo>
                    <a:pt x="428371" y="2539"/>
                  </a:lnTo>
                  <a:lnTo>
                    <a:pt x="478409" y="0"/>
                  </a:lnTo>
                  <a:lnTo>
                    <a:pt x="478409" y="476021"/>
                  </a:lnTo>
                  <a:lnTo>
                    <a:pt x="90170" y="754354"/>
                  </a:lnTo>
                  <a:close/>
                </a:path>
              </a:pathLst>
            </a:custGeom>
            <a:noFill/>
            <a:ln cap="flat" cmpd="sng" w="198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1" name="Google Shape;151;p4"/>
          <p:cNvSpPr txBox="1"/>
          <p:nvPr/>
        </p:nvSpPr>
        <p:spPr>
          <a:xfrm>
            <a:off x="6131113" y="3756153"/>
            <a:ext cx="345300" cy="1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404040"/>
                </a:solidFill>
              </a:rPr>
              <a:t>29</a:t>
            </a: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4"/>
          <p:cNvSpPr txBox="1"/>
          <p:nvPr/>
        </p:nvSpPr>
        <p:spPr>
          <a:xfrm>
            <a:off x="5945885" y="4119473"/>
            <a:ext cx="345300" cy="1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s-ES" sz="900">
                <a:solidFill>
                  <a:srgbClr val="404040"/>
                </a:solidFill>
              </a:rPr>
              <a:t>5</a:t>
            </a: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4"/>
          <p:cNvSpPr txBox="1"/>
          <p:nvPr/>
        </p:nvSpPr>
        <p:spPr>
          <a:xfrm>
            <a:off x="5621782" y="3756152"/>
            <a:ext cx="345300" cy="1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s-ES" sz="900">
                <a:solidFill>
                  <a:srgbClr val="404040"/>
                </a:solidFill>
              </a:rPr>
              <a:t>6</a:t>
            </a: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4" name="Google Shape;154;p4"/>
          <p:cNvGrpSpPr/>
          <p:nvPr/>
        </p:nvGrpSpPr>
        <p:grpSpPr>
          <a:xfrm>
            <a:off x="7472172" y="3585971"/>
            <a:ext cx="58801" cy="58800"/>
            <a:chOff x="7472172" y="3585971"/>
            <a:chExt cx="58801" cy="58800"/>
          </a:xfrm>
        </p:grpSpPr>
        <p:sp>
          <p:nvSpPr>
            <p:cNvPr id="155" name="Google Shape;155;p4"/>
            <p:cNvSpPr/>
            <p:nvPr/>
          </p:nvSpPr>
          <p:spPr>
            <a:xfrm>
              <a:off x="7472172" y="3585971"/>
              <a:ext cx="57785" cy="56515"/>
            </a:xfrm>
            <a:custGeom>
              <a:rect b="b" l="l" r="r" t="t"/>
              <a:pathLst>
                <a:path extrusionOk="0" h="56514" w="57784">
                  <a:moveTo>
                    <a:pt x="57534" y="0"/>
                  </a:moveTo>
                  <a:lnTo>
                    <a:pt x="0" y="0"/>
                  </a:lnTo>
                  <a:lnTo>
                    <a:pt x="0" y="56133"/>
                  </a:lnTo>
                  <a:lnTo>
                    <a:pt x="57534" y="56133"/>
                  </a:lnTo>
                  <a:lnTo>
                    <a:pt x="57534" y="0"/>
                  </a:lnTo>
                  <a:close/>
                </a:path>
              </a:pathLst>
            </a:custGeom>
            <a:solidFill>
              <a:srgbClr val="F7ED7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4"/>
            <p:cNvSpPr/>
            <p:nvPr/>
          </p:nvSpPr>
          <p:spPr>
            <a:xfrm>
              <a:off x="7474458" y="3588256"/>
              <a:ext cx="56515" cy="56515"/>
            </a:xfrm>
            <a:custGeom>
              <a:rect b="b" l="l" r="r" t="t"/>
              <a:pathLst>
                <a:path extrusionOk="0" h="56514" w="56515">
                  <a:moveTo>
                    <a:pt x="0" y="56135"/>
                  </a:moveTo>
                  <a:lnTo>
                    <a:pt x="56019" y="56135"/>
                  </a:lnTo>
                  <a:lnTo>
                    <a:pt x="56019" y="0"/>
                  </a:lnTo>
                  <a:lnTo>
                    <a:pt x="0" y="0"/>
                  </a:lnTo>
                  <a:lnTo>
                    <a:pt x="0" y="56135"/>
                  </a:lnTo>
                  <a:close/>
                </a:path>
              </a:pathLst>
            </a:custGeom>
            <a:noFill/>
            <a:ln cap="flat" cmpd="sng" w="198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7" name="Google Shape;157;p4"/>
          <p:cNvSpPr txBox="1"/>
          <p:nvPr/>
        </p:nvSpPr>
        <p:spPr>
          <a:xfrm>
            <a:off x="7543292" y="3519678"/>
            <a:ext cx="1059180" cy="16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Hasta monto mínimo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8" name="Google Shape;158;p4"/>
          <p:cNvGrpSpPr/>
          <p:nvPr/>
        </p:nvGrpSpPr>
        <p:grpSpPr>
          <a:xfrm>
            <a:off x="7472171" y="3912106"/>
            <a:ext cx="58801" cy="60452"/>
            <a:chOff x="7472171" y="3912106"/>
            <a:chExt cx="58801" cy="60452"/>
          </a:xfrm>
        </p:grpSpPr>
        <p:sp>
          <p:nvSpPr>
            <p:cNvPr id="159" name="Google Shape;159;p4"/>
            <p:cNvSpPr/>
            <p:nvPr/>
          </p:nvSpPr>
          <p:spPr>
            <a:xfrm>
              <a:off x="7472171" y="3912106"/>
              <a:ext cx="57785" cy="59690"/>
            </a:xfrm>
            <a:custGeom>
              <a:rect b="b" l="l" r="r" t="t"/>
              <a:pathLst>
                <a:path extrusionOk="0" h="59689" w="57784">
                  <a:moveTo>
                    <a:pt x="57534" y="0"/>
                  </a:moveTo>
                  <a:lnTo>
                    <a:pt x="0" y="0"/>
                  </a:lnTo>
                  <a:lnTo>
                    <a:pt x="0" y="59297"/>
                  </a:lnTo>
                  <a:lnTo>
                    <a:pt x="57534" y="59297"/>
                  </a:lnTo>
                  <a:lnTo>
                    <a:pt x="57534" y="0"/>
                  </a:lnTo>
                  <a:close/>
                </a:path>
              </a:pathLst>
            </a:custGeom>
            <a:solidFill>
              <a:srgbClr val="90909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4"/>
            <p:cNvSpPr/>
            <p:nvPr/>
          </p:nvSpPr>
          <p:spPr>
            <a:xfrm>
              <a:off x="7474457" y="3912868"/>
              <a:ext cx="56515" cy="59690"/>
            </a:xfrm>
            <a:custGeom>
              <a:rect b="b" l="l" r="r" t="t"/>
              <a:pathLst>
                <a:path extrusionOk="0" h="59689" w="56515">
                  <a:moveTo>
                    <a:pt x="0" y="59297"/>
                  </a:moveTo>
                  <a:lnTo>
                    <a:pt x="56019" y="59297"/>
                  </a:lnTo>
                  <a:lnTo>
                    <a:pt x="56019" y="0"/>
                  </a:lnTo>
                  <a:lnTo>
                    <a:pt x="0" y="0"/>
                  </a:lnTo>
                  <a:lnTo>
                    <a:pt x="0" y="59297"/>
                  </a:lnTo>
                  <a:close/>
                </a:path>
              </a:pathLst>
            </a:custGeom>
            <a:noFill/>
            <a:ln cap="flat" cmpd="sng" w="198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1" name="Google Shape;161;p4"/>
          <p:cNvGrpSpPr/>
          <p:nvPr/>
        </p:nvGrpSpPr>
        <p:grpSpPr>
          <a:xfrm>
            <a:off x="7472171" y="4241288"/>
            <a:ext cx="58801" cy="60452"/>
            <a:chOff x="7472171" y="4241288"/>
            <a:chExt cx="58801" cy="60452"/>
          </a:xfrm>
        </p:grpSpPr>
        <p:sp>
          <p:nvSpPr>
            <p:cNvPr id="162" name="Google Shape;162;p4"/>
            <p:cNvSpPr/>
            <p:nvPr/>
          </p:nvSpPr>
          <p:spPr>
            <a:xfrm>
              <a:off x="7472171" y="4241288"/>
              <a:ext cx="57785" cy="59690"/>
            </a:xfrm>
            <a:custGeom>
              <a:rect b="b" l="l" r="r" t="t"/>
              <a:pathLst>
                <a:path extrusionOk="0" h="59689" w="57784">
                  <a:moveTo>
                    <a:pt x="57534" y="0"/>
                  </a:moveTo>
                  <a:lnTo>
                    <a:pt x="0" y="0"/>
                  </a:lnTo>
                  <a:lnTo>
                    <a:pt x="0" y="59300"/>
                  </a:lnTo>
                  <a:lnTo>
                    <a:pt x="57534" y="59300"/>
                  </a:lnTo>
                  <a:lnTo>
                    <a:pt x="57534" y="0"/>
                  </a:lnTo>
                  <a:close/>
                </a:path>
              </a:pathLst>
            </a:custGeom>
            <a:solidFill>
              <a:srgbClr val="D3D3D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4"/>
            <p:cNvSpPr/>
            <p:nvPr/>
          </p:nvSpPr>
          <p:spPr>
            <a:xfrm>
              <a:off x="7474457" y="4242050"/>
              <a:ext cx="56515" cy="59690"/>
            </a:xfrm>
            <a:custGeom>
              <a:rect b="b" l="l" r="r" t="t"/>
              <a:pathLst>
                <a:path extrusionOk="0" h="59689" w="56515">
                  <a:moveTo>
                    <a:pt x="0" y="59300"/>
                  </a:moveTo>
                  <a:lnTo>
                    <a:pt x="56019" y="59300"/>
                  </a:lnTo>
                  <a:lnTo>
                    <a:pt x="56019" y="0"/>
                  </a:lnTo>
                  <a:lnTo>
                    <a:pt x="0" y="0"/>
                  </a:lnTo>
                  <a:lnTo>
                    <a:pt x="0" y="59300"/>
                  </a:lnTo>
                  <a:close/>
                </a:path>
              </a:pathLst>
            </a:custGeom>
            <a:noFill/>
            <a:ln cap="flat" cmpd="sng" w="198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4" name="Google Shape;164;p4"/>
          <p:cNvSpPr txBox="1"/>
          <p:nvPr/>
        </p:nvSpPr>
        <p:spPr>
          <a:xfrm>
            <a:off x="7543292" y="3848811"/>
            <a:ext cx="918844" cy="4902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125">
            <a:spAutoFit/>
          </a:bodyPr>
          <a:lstStyle/>
          <a:p>
            <a:pPr indent="0" lvl="0" marL="12700" marR="136525" rtl="0" algn="l">
              <a:lnSpc>
                <a:spcPct val="1122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Entre mínimo y  promedio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47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Más del promedio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5" name="Google Shape;165;p4"/>
          <p:cNvGrpSpPr/>
          <p:nvPr/>
        </p:nvGrpSpPr>
        <p:grpSpPr>
          <a:xfrm>
            <a:off x="4901184" y="1735835"/>
            <a:ext cx="4058285" cy="747141"/>
            <a:chOff x="4901184" y="1735835"/>
            <a:chExt cx="4058285" cy="747141"/>
          </a:xfrm>
        </p:grpSpPr>
        <p:sp>
          <p:nvSpPr>
            <p:cNvPr id="166" name="Google Shape;166;p4"/>
            <p:cNvSpPr/>
            <p:nvPr/>
          </p:nvSpPr>
          <p:spPr>
            <a:xfrm>
              <a:off x="5180076" y="2203703"/>
              <a:ext cx="254635" cy="278765"/>
            </a:xfrm>
            <a:custGeom>
              <a:rect b="b" l="l" r="r" t="t"/>
              <a:pathLst>
                <a:path extrusionOk="0" h="278764" w="254635">
                  <a:moveTo>
                    <a:pt x="254253" y="0"/>
                  </a:moveTo>
                  <a:lnTo>
                    <a:pt x="0" y="0"/>
                  </a:lnTo>
                  <a:lnTo>
                    <a:pt x="0" y="278511"/>
                  </a:lnTo>
                  <a:lnTo>
                    <a:pt x="254253" y="278511"/>
                  </a:lnTo>
                  <a:lnTo>
                    <a:pt x="254253" y="0"/>
                  </a:lnTo>
                  <a:close/>
                </a:path>
              </a:pathLst>
            </a:custGeom>
            <a:solidFill>
              <a:srgbClr val="F7ED7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4"/>
            <p:cNvSpPr/>
            <p:nvPr/>
          </p:nvSpPr>
          <p:spPr>
            <a:xfrm>
              <a:off x="5990844" y="2144267"/>
              <a:ext cx="254635" cy="338455"/>
            </a:xfrm>
            <a:custGeom>
              <a:rect b="b" l="l" r="r" t="t"/>
              <a:pathLst>
                <a:path extrusionOk="0" h="338455" w="254635">
                  <a:moveTo>
                    <a:pt x="254253" y="0"/>
                  </a:moveTo>
                  <a:lnTo>
                    <a:pt x="0" y="0"/>
                  </a:lnTo>
                  <a:lnTo>
                    <a:pt x="0" y="338074"/>
                  </a:lnTo>
                  <a:lnTo>
                    <a:pt x="254253" y="338074"/>
                  </a:lnTo>
                  <a:lnTo>
                    <a:pt x="254253" y="0"/>
                  </a:lnTo>
                  <a:close/>
                </a:path>
              </a:pathLst>
            </a:custGeom>
            <a:solidFill>
              <a:srgbClr val="90909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4"/>
            <p:cNvSpPr/>
            <p:nvPr/>
          </p:nvSpPr>
          <p:spPr>
            <a:xfrm>
              <a:off x="6803136" y="2049779"/>
              <a:ext cx="254635" cy="432434"/>
            </a:xfrm>
            <a:custGeom>
              <a:rect b="b" l="l" r="r" t="t"/>
              <a:pathLst>
                <a:path extrusionOk="0" h="432435" w="254634">
                  <a:moveTo>
                    <a:pt x="254253" y="0"/>
                  </a:moveTo>
                  <a:lnTo>
                    <a:pt x="0" y="0"/>
                  </a:lnTo>
                  <a:lnTo>
                    <a:pt x="0" y="432307"/>
                  </a:lnTo>
                  <a:lnTo>
                    <a:pt x="254253" y="432307"/>
                  </a:lnTo>
                  <a:lnTo>
                    <a:pt x="254253" y="0"/>
                  </a:lnTo>
                  <a:close/>
                </a:path>
              </a:pathLst>
            </a:custGeom>
            <a:solidFill>
              <a:srgbClr val="F7ED7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4"/>
            <p:cNvSpPr/>
            <p:nvPr/>
          </p:nvSpPr>
          <p:spPr>
            <a:xfrm>
              <a:off x="7615428" y="1947671"/>
              <a:ext cx="254635" cy="535305"/>
            </a:xfrm>
            <a:custGeom>
              <a:rect b="b" l="l" r="r" t="t"/>
              <a:pathLst>
                <a:path extrusionOk="0" h="535305" w="254634">
                  <a:moveTo>
                    <a:pt x="254253" y="0"/>
                  </a:moveTo>
                  <a:lnTo>
                    <a:pt x="0" y="0"/>
                  </a:lnTo>
                  <a:lnTo>
                    <a:pt x="0" y="534796"/>
                  </a:lnTo>
                  <a:lnTo>
                    <a:pt x="254253" y="534796"/>
                  </a:lnTo>
                  <a:lnTo>
                    <a:pt x="254253" y="0"/>
                  </a:lnTo>
                  <a:close/>
                </a:path>
              </a:pathLst>
            </a:custGeom>
            <a:solidFill>
              <a:srgbClr val="90909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4"/>
            <p:cNvSpPr/>
            <p:nvPr/>
          </p:nvSpPr>
          <p:spPr>
            <a:xfrm>
              <a:off x="8426196" y="1735835"/>
              <a:ext cx="254635" cy="746760"/>
            </a:xfrm>
            <a:custGeom>
              <a:rect b="b" l="l" r="r" t="t"/>
              <a:pathLst>
                <a:path extrusionOk="0" h="746760" w="254634">
                  <a:moveTo>
                    <a:pt x="254253" y="0"/>
                  </a:moveTo>
                  <a:lnTo>
                    <a:pt x="0" y="0"/>
                  </a:lnTo>
                  <a:lnTo>
                    <a:pt x="0" y="746759"/>
                  </a:lnTo>
                  <a:lnTo>
                    <a:pt x="254253" y="746759"/>
                  </a:lnTo>
                  <a:lnTo>
                    <a:pt x="254253" y="0"/>
                  </a:lnTo>
                  <a:close/>
                </a:path>
              </a:pathLst>
            </a:custGeom>
            <a:solidFill>
              <a:srgbClr val="F7ED7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4"/>
            <p:cNvSpPr/>
            <p:nvPr/>
          </p:nvSpPr>
          <p:spPr>
            <a:xfrm>
              <a:off x="4901184" y="2482595"/>
              <a:ext cx="4058285" cy="0"/>
            </a:xfrm>
            <a:custGeom>
              <a:rect b="b" l="l" r="r" t="t"/>
              <a:pathLst>
                <a:path extrusionOk="0" h="120000" w="4058284">
                  <a:moveTo>
                    <a:pt x="0" y="0"/>
                  </a:moveTo>
                  <a:lnTo>
                    <a:pt x="4058031" y="0"/>
                  </a:lnTo>
                </a:path>
              </a:pathLst>
            </a:custGeom>
            <a:noFill/>
            <a:ln cap="flat" cmpd="sng" w="9525">
              <a:solidFill>
                <a:srgbClr val="D9D9D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2" name="Google Shape;172;p4"/>
          <p:cNvSpPr txBox="1"/>
          <p:nvPr/>
        </p:nvSpPr>
        <p:spPr>
          <a:xfrm>
            <a:off x="8240998" y="1479625"/>
            <a:ext cx="621600" cy="1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rgbClr val="404040"/>
                </a:solidFill>
              </a:rPr>
              <a:t>141.072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4"/>
          <p:cNvSpPr txBox="1"/>
          <p:nvPr/>
        </p:nvSpPr>
        <p:spPr>
          <a:xfrm>
            <a:off x="5038479" y="1862329"/>
            <a:ext cx="486900" cy="1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40.520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4"/>
          <p:cNvSpPr txBox="1"/>
          <p:nvPr/>
        </p:nvSpPr>
        <p:spPr>
          <a:xfrm>
            <a:off x="5839463" y="1820258"/>
            <a:ext cx="486900" cy="1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56.466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4"/>
          <p:cNvSpPr txBox="1"/>
          <p:nvPr/>
        </p:nvSpPr>
        <p:spPr>
          <a:xfrm>
            <a:off x="5191780" y="1036917"/>
            <a:ext cx="3486900" cy="75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797560" lvl="0" marL="809625" marR="37401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u="sng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Evolución del Monto Promedio Trimestral de la </a:t>
            </a:r>
            <a:r>
              <a:rPr lang="es-ES" sz="1200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1200" u="sng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Prestación 2023-2024</a:t>
            </a:r>
            <a:endParaRPr sz="1200" u="sng">
              <a:solidFill>
                <a:srgbClr val="434343"/>
              </a:solidFill>
            </a:endParaRPr>
          </a:p>
          <a:p>
            <a:pPr indent="-797560" lvl="0" marL="809625" marR="37401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 u="sng">
              <a:solidFill>
                <a:srgbClr val="434343"/>
              </a:solidFill>
            </a:endParaRPr>
          </a:p>
          <a:p>
            <a:pPr indent="457200" lvl="0" marL="1828800" marR="37401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4"/>
          <p:cNvSpPr txBox="1"/>
          <p:nvPr/>
        </p:nvSpPr>
        <p:spPr>
          <a:xfrm>
            <a:off x="4994909" y="2541777"/>
            <a:ext cx="574040" cy="1974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rgbClr val="565656"/>
                </a:solidFill>
              </a:rPr>
              <a:t>4</a:t>
            </a:r>
            <a:r>
              <a:rPr lang="es-ES" sz="12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T 2023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4"/>
          <p:cNvSpPr txBox="1"/>
          <p:nvPr/>
        </p:nvSpPr>
        <p:spPr>
          <a:xfrm>
            <a:off x="5828553" y="2541775"/>
            <a:ext cx="684600" cy="1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rgbClr val="565656"/>
                </a:solidFill>
              </a:rPr>
              <a:t>1</a:t>
            </a:r>
            <a:r>
              <a:rPr lang="es-ES" sz="12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T 202</a:t>
            </a:r>
            <a:r>
              <a:rPr lang="es-ES" sz="1200">
                <a:solidFill>
                  <a:srgbClr val="565656"/>
                </a:solidFill>
              </a:rPr>
              <a:t>4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4"/>
          <p:cNvSpPr txBox="1"/>
          <p:nvPr/>
        </p:nvSpPr>
        <p:spPr>
          <a:xfrm>
            <a:off x="6640448" y="2541777"/>
            <a:ext cx="574040" cy="1974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rgbClr val="565656"/>
                </a:solidFill>
              </a:rPr>
              <a:t>2</a:t>
            </a:r>
            <a:r>
              <a:rPr lang="es-ES" sz="12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T 202</a:t>
            </a:r>
            <a:r>
              <a:rPr lang="es-ES" sz="1200">
                <a:solidFill>
                  <a:srgbClr val="565656"/>
                </a:solidFill>
              </a:rPr>
              <a:t>4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4"/>
          <p:cNvSpPr txBox="1"/>
          <p:nvPr/>
        </p:nvSpPr>
        <p:spPr>
          <a:xfrm>
            <a:off x="7452473" y="2541775"/>
            <a:ext cx="684600" cy="1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rgbClr val="565656"/>
                </a:solidFill>
              </a:rPr>
              <a:t>3</a:t>
            </a:r>
            <a:r>
              <a:rPr lang="es-ES" sz="12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T 2024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4"/>
          <p:cNvSpPr txBox="1"/>
          <p:nvPr/>
        </p:nvSpPr>
        <p:spPr>
          <a:xfrm>
            <a:off x="8264779" y="2541777"/>
            <a:ext cx="574040" cy="1974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rgbClr val="565656"/>
                </a:solidFill>
              </a:rPr>
              <a:t>4</a:t>
            </a:r>
            <a:r>
              <a:rPr lang="es-ES" sz="12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T 2024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4"/>
          <p:cNvSpPr txBox="1"/>
          <p:nvPr/>
        </p:nvSpPr>
        <p:spPr>
          <a:xfrm>
            <a:off x="6640438" y="1726500"/>
            <a:ext cx="10593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37401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s-ES" sz="1200">
                <a:solidFill>
                  <a:srgbClr val="404040"/>
                </a:solidFill>
              </a:rPr>
              <a:t>79.437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7C7C7C"/>
              </a:solidFill>
            </a:endParaRPr>
          </a:p>
        </p:txBody>
      </p:sp>
      <p:sp>
        <p:nvSpPr>
          <p:cNvPr id="182" name="Google Shape;182;p4"/>
          <p:cNvSpPr txBox="1"/>
          <p:nvPr/>
        </p:nvSpPr>
        <p:spPr>
          <a:xfrm>
            <a:off x="7351275" y="1638300"/>
            <a:ext cx="1059300" cy="28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434343"/>
                </a:solidFill>
              </a:rPr>
              <a:t>124.925</a:t>
            </a:r>
            <a:endParaRPr sz="1100"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Google Shape;187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5"/>
          <p:cNvSpPr txBox="1"/>
          <p:nvPr/>
        </p:nvSpPr>
        <p:spPr>
          <a:xfrm>
            <a:off x="57863" y="4373350"/>
            <a:ext cx="4086300" cy="1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700">
                <a:solidFill>
                  <a:srgbClr val="7C7C7C"/>
                </a:solidFill>
              </a:rPr>
              <a:t>*</a:t>
            </a:r>
            <a:r>
              <a:rPr lang="es-ES" sz="7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Elaboración propia en base padrón de hogares del Programa Ciudadanía Porteña, GOMPS</a:t>
            </a:r>
            <a:endParaRPr sz="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9" name="Google Shape;189;p5"/>
          <p:cNvGrpSpPr/>
          <p:nvPr/>
        </p:nvGrpSpPr>
        <p:grpSpPr>
          <a:xfrm>
            <a:off x="86310" y="643583"/>
            <a:ext cx="8654796" cy="3702177"/>
            <a:chOff x="112776" y="626363"/>
            <a:chExt cx="8654796" cy="3702177"/>
          </a:xfrm>
        </p:grpSpPr>
        <p:sp>
          <p:nvSpPr>
            <p:cNvPr id="190" name="Google Shape;190;p5"/>
            <p:cNvSpPr/>
            <p:nvPr/>
          </p:nvSpPr>
          <p:spPr>
            <a:xfrm>
              <a:off x="112776" y="626363"/>
              <a:ext cx="123825" cy="268605"/>
            </a:xfrm>
            <a:custGeom>
              <a:rect b="b" l="l" r="r" t="t"/>
              <a:pathLst>
                <a:path extrusionOk="0" h="268605" w="123825">
                  <a:moveTo>
                    <a:pt x="123318" y="0"/>
                  </a:moveTo>
                  <a:lnTo>
                    <a:pt x="0" y="0"/>
                  </a:lnTo>
                  <a:lnTo>
                    <a:pt x="0" y="268097"/>
                  </a:lnTo>
                  <a:lnTo>
                    <a:pt x="123318" y="268097"/>
                  </a:lnTo>
                  <a:lnTo>
                    <a:pt x="123318" y="0"/>
                  </a:lnTo>
                  <a:close/>
                </a:path>
              </a:pathLst>
            </a:custGeom>
            <a:solidFill>
              <a:srgbClr val="B3B3B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91" name="Google Shape;191;p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794003" y="1836419"/>
              <a:ext cx="950976" cy="86715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2" name="Google Shape;192;p5"/>
            <p:cNvSpPr/>
            <p:nvPr/>
          </p:nvSpPr>
          <p:spPr>
            <a:xfrm>
              <a:off x="3960876" y="973836"/>
              <a:ext cx="74295" cy="3354704"/>
            </a:xfrm>
            <a:custGeom>
              <a:rect b="b" l="l" r="r" t="t"/>
              <a:pathLst>
                <a:path extrusionOk="0" h="3354704" w="74295">
                  <a:moveTo>
                    <a:pt x="74171" y="0"/>
                  </a:moveTo>
                  <a:lnTo>
                    <a:pt x="0" y="0"/>
                  </a:lnTo>
                  <a:lnTo>
                    <a:pt x="0" y="3354197"/>
                  </a:lnTo>
                  <a:lnTo>
                    <a:pt x="74171" y="3354197"/>
                  </a:lnTo>
                  <a:lnTo>
                    <a:pt x="74171" y="0"/>
                  </a:lnTo>
                  <a:close/>
                </a:path>
              </a:pathLst>
            </a:custGeom>
            <a:solidFill>
              <a:srgbClr val="B3B3B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5"/>
            <p:cNvSpPr/>
            <p:nvPr/>
          </p:nvSpPr>
          <p:spPr>
            <a:xfrm>
              <a:off x="4757928" y="3464052"/>
              <a:ext cx="269875" cy="739140"/>
            </a:xfrm>
            <a:custGeom>
              <a:rect b="b" l="l" r="r" t="t"/>
              <a:pathLst>
                <a:path extrusionOk="0" h="739139" w="269875">
                  <a:moveTo>
                    <a:pt x="269494" y="0"/>
                  </a:moveTo>
                  <a:lnTo>
                    <a:pt x="0" y="0"/>
                  </a:lnTo>
                  <a:lnTo>
                    <a:pt x="0" y="739140"/>
                  </a:lnTo>
                  <a:lnTo>
                    <a:pt x="269494" y="739140"/>
                  </a:lnTo>
                  <a:lnTo>
                    <a:pt x="269494" y="0"/>
                  </a:lnTo>
                  <a:close/>
                </a:path>
              </a:pathLst>
            </a:custGeom>
            <a:solidFill>
              <a:srgbClr val="F7ED7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5"/>
            <p:cNvSpPr/>
            <p:nvPr/>
          </p:nvSpPr>
          <p:spPr>
            <a:xfrm>
              <a:off x="5618987" y="3974592"/>
              <a:ext cx="269875" cy="228600"/>
            </a:xfrm>
            <a:custGeom>
              <a:rect b="b" l="l" r="r" t="t"/>
              <a:pathLst>
                <a:path extrusionOk="0" h="228600" w="269875">
                  <a:moveTo>
                    <a:pt x="269493" y="0"/>
                  </a:moveTo>
                  <a:lnTo>
                    <a:pt x="0" y="0"/>
                  </a:lnTo>
                  <a:lnTo>
                    <a:pt x="0" y="228600"/>
                  </a:lnTo>
                  <a:lnTo>
                    <a:pt x="269493" y="228600"/>
                  </a:lnTo>
                  <a:lnTo>
                    <a:pt x="269493" y="0"/>
                  </a:lnTo>
                  <a:close/>
                </a:path>
              </a:pathLst>
            </a:custGeom>
            <a:solidFill>
              <a:srgbClr val="90909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5"/>
            <p:cNvSpPr/>
            <p:nvPr/>
          </p:nvSpPr>
          <p:spPr>
            <a:xfrm>
              <a:off x="6480047" y="4002023"/>
              <a:ext cx="269875" cy="201295"/>
            </a:xfrm>
            <a:custGeom>
              <a:rect b="b" l="l" r="r" t="t"/>
              <a:pathLst>
                <a:path extrusionOk="0" h="201295" w="269875">
                  <a:moveTo>
                    <a:pt x="269494" y="0"/>
                  </a:moveTo>
                  <a:lnTo>
                    <a:pt x="0" y="0"/>
                  </a:lnTo>
                  <a:lnTo>
                    <a:pt x="0" y="200913"/>
                  </a:lnTo>
                  <a:lnTo>
                    <a:pt x="269494" y="200913"/>
                  </a:lnTo>
                  <a:lnTo>
                    <a:pt x="269494" y="0"/>
                  </a:lnTo>
                  <a:close/>
                </a:path>
              </a:pathLst>
            </a:custGeom>
            <a:solidFill>
              <a:srgbClr val="F7ED7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5"/>
            <p:cNvSpPr/>
            <p:nvPr/>
          </p:nvSpPr>
          <p:spPr>
            <a:xfrm>
              <a:off x="7341107" y="4049267"/>
              <a:ext cx="269875" cy="154305"/>
            </a:xfrm>
            <a:custGeom>
              <a:rect b="b" l="l" r="r" t="t"/>
              <a:pathLst>
                <a:path extrusionOk="0" h="154304" w="269875">
                  <a:moveTo>
                    <a:pt x="269494" y="0"/>
                  </a:moveTo>
                  <a:lnTo>
                    <a:pt x="0" y="0"/>
                  </a:lnTo>
                  <a:lnTo>
                    <a:pt x="0" y="153796"/>
                  </a:lnTo>
                  <a:lnTo>
                    <a:pt x="269494" y="153796"/>
                  </a:lnTo>
                  <a:lnTo>
                    <a:pt x="269494" y="0"/>
                  </a:lnTo>
                  <a:close/>
                </a:path>
              </a:pathLst>
            </a:custGeom>
            <a:solidFill>
              <a:srgbClr val="90909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5"/>
            <p:cNvSpPr/>
            <p:nvPr/>
          </p:nvSpPr>
          <p:spPr>
            <a:xfrm>
              <a:off x="8202168" y="4166609"/>
              <a:ext cx="269875" cy="36195"/>
            </a:xfrm>
            <a:custGeom>
              <a:rect b="b" l="l" r="r" t="t"/>
              <a:pathLst>
                <a:path extrusionOk="0" h="36195" w="269875">
                  <a:moveTo>
                    <a:pt x="269494" y="0"/>
                  </a:moveTo>
                  <a:lnTo>
                    <a:pt x="0" y="0"/>
                  </a:lnTo>
                  <a:lnTo>
                    <a:pt x="0" y="36074"/>
                  </a:lnTo>
                  <a:lnTo>
                    <a:pt x="269494" y="36074"/>
                  </a:lnTo>
                  <a:lnTo>
                    <a:pt x="269494" y="0"/>
                  </a:lnTo>
                  <a:close/>
                </a:path>
              </a:pathLst>
            </a:custGeom>
            <a:solidFill>
              <a:srgbClr val="F7ED7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5"/>
            <p:cNvSpPr/>
            <p:nvPr/>
          </p:nvSpPr>
          <p:spPr>
            <a:xfrm>
              <a:off x="4462272" y="4203192"/>
              <a:ext cx="4305300" cy="34925"/>
            </a:xfrm>
            <a:custGeom>
              <a:rect b="b" l="l" r="r" t="t"/>
              <a:pathLst>
                <a:path extrusionOk="0" h="34925" w="4305300">
                  <a:moveTo>
                    <a:pt x="0" y="0"/>
                  </a:moveTo>
                  <a:lnTo>
                    <a:pt x="4305300" y="0"/>
                  </a:lnTo>
                </a:path>
                <a:path extrusionOk="0" h="34925" w="4305300">
                  <a:moveTo>
                    <a:pt x="0" y="0"/>
                  </a:moveTo>
                  <a:lnTo>
                    <a:pt x="0" y="34683"/>
                  </a:lnTo>
                </a:path>
                <a:path extrusionOk="0" h="34925" w="4305300">
                  <a:moveTo>
                    <a:pt x="861060" y="0"/>
                  </a:moveTo>
                  <a:lnTo>
                    <a:pt x="861060" y="34683"/>
                  </a:lnTo>
                </a:path>
                <a:path extrusionOk="0" h="34925" w="4305300">
                  <a:moveTo>
                    <a:pt x="1722119" y="0"/>
                  </a:moveTo>
                  <a:lnTo>
                    <a:pt x="1722119" y="34683"/>
                  </a:lnTo>
                </a:path>
                <a:path extrusionOk="0" h="34925" w="4305300">
                  <a:moveTo>
                    <a:pt x="2583179" y="0"/>
                  </a:moveTo>
                  <a:lnTo>
                    <a:pt x="2583179" y="34683"/>
                  </a:lnTo>
                </a:path>
                <a:path extrusionOk="0" h="34925" w="4305300">
                  <a:moveTo>
                    <a:pt x="3444239" y="0"/>
                  </a:moveTo>
                  <a:lnTo>
                    <a:pt x="3444239" y="34683"/>
                  </a:lnTo>
                </a:path>
                <a:path extrusionOk="0" h="34925" w="4305300">
                  <a:moveTo>
                    <a:pt x="4305300" y="0"/>
                  </a:moveTo>
                  <a:lnTo>
                    <a:pt x="4305300" y="34683"/>
                  </a:lnTo>
                </a:path>
              </a:pathLst>
            </a:custGeom>
            <a:noFill/>
            <a:ln cap="flat" cmpd="sng" w="9525">
              <a:solidFill>
                <a:srgbClr val="D9D9D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5"/>
            <p:cNvSpPr/>
            <p:nvPr/>
          </p:nvSpPr>
          <p:spPr>
            <a:xfrm>
              <a:off x="928115" y="4087366"/>
              <a:ext cx="1848485" cy="118745"/>
            </a:xfrm>
            <a:custGeom>
              <a:rect b="b" l="l" r="r" t="t"/>
              <a:pathLst>
                <a:path extrusionOk="0" h="118745" w="1848485">
                  <a:moveTo>
                    <a:pt x="1848231" y="0"/>
                  </a:moveTo>
                  <a:lnTo>
                    <a:pt x="0" y="0"/>
                  </a:lnTo>
                  <a:lnTo>
                    <a:pt x="0" y="118492"/>
                  </a:lnTo>
                  <a:lnTo>
                    <a:pt x="1848231" y="118492"/>
                  </a:lnTo>
                  <a:lnTo>
                    <a:pt x="1848231" y="0"/>
                  </a:lnTo>
                  <a:close/>
                </a:path>
              </a:pathLst>
            </a:custGeom>
            <a:solidFill>
              <a:srgbClr val="F7ED7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5"/>
            <p:cNvSpPr/>
            <p:nvPr/>
          </p:nvSpPr>
          <p:spPr>
            <a:xfrm>
              <a:off x="928115" y="3750561"/>
              <a:ext cx="2440305" cy="120014"/>
            </a:xfrm>
            <a:custGeom>
              <a:rect b="b" l="l" r="r" t="t"/>
              <a:pathLst>
                <a:path extrusionOk="0" h="120014" w="2440304">
                  <a:moveTo>
                    <a:pt x="2439797" y="0"/>
                  </a:moveTo>
                  <a:lnTo>
                    <a:pt x="0" y="0"/>
                  </a:lnTo>
                  <a:lnTo>
                    <a:pt x="0" y="119890"/>
                  </a:lnTo>
                  <a:lnTo>
                    <a:pt x="2439797" y="119890"/>
                  </a:lnTo>
                  <a:lnTo>
                    <a:pt x="2439797" y="0"/>
                  </a:lnTo>
                  <a:close/>
                </a:path>
              </a:pathLst>
            </a:custGeom>
            <a:solidFill>
              <a:srgbClr val="90909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5"/>
            <p:cNvSpPr/>
            <p:nvPr/>
          </p:nvSpPr>
          <p:spPr>
            <a:xfrm>
              <a:off x="886967" y="3642359"/>
              <a:ext cx="41275" cy="672465"/>
            </a:xfrm>
            <a:custGeom>
              <a:rect b="b" l="l" r="r" t="t"/>
              <a:pathLst>
                <a:path extrusionOk="0" h="672464" w="41275">
                  <a:moveTo>
                    <a:pt x="40893" y="671956"/>
                  </a:moveTo>
                  <a:lnTo>
                    <a:pt x="40893" y="0"/>
                  </a:lnTo>
                </a:path>
                <a:path extrusionOk="0" h="672464" w="41275">
                  <a:moveTo>
                    <a:pt x="0" y="671956"/>
                  </a:moveTo>
                  <a:lnTo>
                    <a:pt x="40893" y="671956"/>
                  </a:lnTo>
                </a:path>
                <a:path extrusionOk="0" h="672464" w="41275">
                  <a:moveTo>
                    <a:pt x="0" y="336740"/>
                  </a:moveTo>
                  <a:lnTo>
                    <a:pt x="40893" y="336740"/>
                  </a:lnTo>
                </a:path>
                <a:path extrusionOk="0" h="672464" w="41275">
                  <a:moveTo>
                    <a:pt x="0" y="0"/>
                  </a:moveTo>
                  <a:lnTo>
                    <a:pt x="40893" y="0"/>
                  </a:lnTo>
                </a:path>
              </a:pathLst>
            </a:custGeom>
            <a:noFill/>
            <a:ln cap="flat" cmpd="sng" w="9525">
              <a:solidFill>
                <a:srgbClr val="D9D9D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5"/>
            <p:cNvSpPr/>
            <p:nvPr/>
          </p:nvSpPr>
          <p:spPr>
            <a:xfrm>
              <a:off x="6705599" y="2319528"/>
              <a:ext cx="1202055" cy="202565"/>
            </a:xfrm>
            <a:custGeom>
              <a:rect b="b" l="l" r="r" t="t"/>
              <a:pathLst>
                <a:path extrusionOk="0" h="202564" w="1202054">
                  <a:moveTo>
                    <a:pt x="1201927" y="0"/>
                  </a:moveTo>
                  <a:lnTo>
                    <a:pt x="0" y="0"/>
                  </a:lnTo>
                  <a:lnTo>
                    <a:pt x="0" y="202311"/>
                  </a:lnTo>
                  <a:lnTo>
                    <a:pt x="1201927" y="202311"/>
                  </a:lnTo>
                  <a:lnTo>
                    <a:pt x="1201927" y="0"/>
                  </a:lnTo>
                  <a:close/>
                </a:path>
              </a:pathLst>
            </a:custGeom>
            <a:solidFill>
              <a:srgbClr val="90909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5"/>
            <p:cNvSpPr/>
            <p:nvPr/>
          </p:nvSpPr>
          <p:spPr>
            <a:xfrm>
              <a:off x="6705599" y="1746503"/>
              <a:ext cx="1543685" cy="202565"/>
            </a:xfrm>
            <a:custGeom>
              <a:rect b="b" l="l" r="r" t="t"/>
              <a:pathLst>
                <a:path extrusionOk="0" h="202564" w="1543684">
                  <a:moveTo>
                    <a:pt x="1543430" y="0"/>
                  </a:moveTo>
                  <a:lnTo>
                    <a:pt x="0" y="0"/>
                  </a:lnTo>
                  <a:lnTo>
                    <a:pt x="0" y="202311"/>
                  </a:lnTo>
                  <a:lnTo>
                    <a:pt x="1543430" y="202311"/>
                  </a:lnTo>
                  <a:lnTo>
                    <a:pt x="1543430" y="0"/>
                  </a:lnTo>
                  <a:close/>
                </a:path>
              </a:pathLst>
            </a:custGeom>
            <a:solidFill>
              <a:srgbClr val="F7ED7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5"/>
            <p:cNvSpPr/>
            <p:nvPr/>
          </p:nvSpPr>
          <p:spPr>
            <a:xfrm>
              <a:off x="6705599" y="1560575"/>
              <a:ext cx="0" cy="1146175"/>
            </a:xfrm>
            <a:custGeom>
              <a:rect b="b" l="l" r="r" t="t"/>
              <a:pathLst>
                <a:path extrusionOk="0" h="1146175" w="120000">
                  <a:moveTo>
                    <a:pt x="0" y="1145794"/>
                  </a:moveTo>
                  <a:lnTo>
                    <a:pt x="0" y="0"/>
                  </a:lnTo>
                </a:path>
              </a:pathLst>
            </a:custGeom>
            <a:noFill/>
            <a:ln cap="flat" cmpd="sng" w="9525">
              <a:solidFill>
                <a:srgbClr val="D9D9D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05" name="Google Shape;205;p5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222248" y="1773936"/>
              <a:ext cx="82296" cy="6857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6" name="Google Shape;206;p5"/>
            <p:cNvSpPr/>
            <p:nvPr/>
          </p:nvSpPr>
          <p:spPr>
            <a:xfrm>
              <a:off x="1156715" y="1783080"/>
              <a:ext cx="547370" cy="951230"/>
            </a:xfrm>
            <a:custGeom>
              <a:rect b="b" l="l" r="r" t="t"/>
              <a:pathLst>
                <a:path extrusionOk="0" h="951230" w="547369">
                  <a:moveTo>
                    <a:pt x="144399" y="0"/>
                  </a:moveTo>
                  <a:lnTo>
                    <a:pt x="135381" y="56642"/>
                  </a:lnTo>
                  <a:lnTo>
                    <a:pt x="183006" y="67056"/>
                  </a:lnTo>
                  <a:lnTo>
                    <a:pt x="228092" y="82550"/>
                  </a:lnTo>
                  <a:lnTo>
                    <a:pt x="270509" y="102743"/>
                  </a:lnTo>
                  <a:lnTo>
                    <a:pt x="310134" y="127127"/>
                  </a:lnTo>
                  <a:lnTo>
                    <a:pt x="346328" y="155575"/>
                  </a:lnTo>
                  <a:lnTo>
                    <a:pt x="379095" y="187833"/>
                  </a:lnTo>
                  <a:lnTo>
                    <a:pt x="408178" y="223139"/>
                  </a:lnTo>
                  <a:lnTo>
                    <a:pt x="433324" y="261493"/>
                  </a:lnTo>
                  <a:lnTo>
                    <a:pt x="454152" y="302387"/>
                  </a:lnTo>
                  <a:lnTo>
                    <a:pt x="470534" y="345440"/>
                  </a:lnTo>
                  <a:lnTo>
                    <a:pt x="482091" y="390398"/>
                  </a:lnTo>
                  <a:lnTo>
                    <a:pt x="488696" y="436880"/>
                  </a:lnTo>
                  <a:lnTo>
                    <a:pt x="489966" y="484759"/>
                  </a:lnTo>
                  <a:lnTo>
                    <a:pt x="485775" y="533273"/>
                  </a:lnTo>
                  <a:lnTo>
                    <a:pt x="475996" y="581406"/>
                  </a:lnTo>
                  <a:lnTo>
                    <a:pt x="460883" y="627126"/>
                  </a:lnTo>
                  <a:lnTo>
                    <a:pt x="440944" y="670179"/>
                  </a:lnTo>
                  <a:lnTo>
                    <a:pt x="416687" y="710311"/>
                  </a:lnTo>
                  <a:lnTo>
                    <a:pt x="388366" y="747268"/>
                  </a:lnTo>
                  <a:lnTo>
                    <a:pt x="356362" y="780542"/>
                  </a:lnTo>
                  <a:lnTo>
                    <a:pt x="320802" y="810260"/>
                  </a:lnTo>
                  <a:lnTo>
                    <a:pt x="282447" y="835914"/>
                  </a:lnTo>
                  <a:lnTo>
                    <a:pt x="241172" y="857123"/>
                  </a:lnTo>
                  <a:lnTo>
                    <a:pt x="197739" y="873887"/>
                  </a:lnTo>
                  <a:lnTo>
                    <a:pt x="152400" y="885698"/>
                  </a:lnTo>
                  <a:lnTo>
                    <a:pt x="105473" y="892556"/>
                  </a:lnTo>
                  <a:lnTo>
                    <a:pt x="57289" y="893953"/>
                  </a:lnTo>
                  <a:lnTo>
                    <a:pt x="8255" y="889635"/>
                  </a:lnTo>
                  <a:lnTo>
                    <a:pt x="0" y="946404"/>
                  </a:lnTo>
                  <a:lnTo>
                    <a:pt x="48310" y="950976"/>
                  </a:lnTo>
                  <a:lnTo>
                    <a:pt x="95923" y="950722"/>
                  </a:lnTo>
                  <a:lnTo>
                    <a:pt x="142621" y="945769"/>
                  </a:lnTo>
                  <a:lnTo>
                    <a:pt x="188087" y="936371"/>
                  </a:lnTo>
                  <a:lnTo>
                    <a:pt x="232028" y="922782"/>
                  </a:lnTo>
                  <a:lnTo>
                    <a:pt x="274320" y="905129"/>
                  </a:lnTo>
                  <a:lnTo>
                    <a:pt x="314452" y="883666"/>
                  </a:lnTo>
                  <a:lnTo>
                    <a:pt x="352425" y="858393"/>
                  </a:lnTo>
                  <a:lnTo>
                    <a:pt x="387731" y="829818"/>
                  </a:lnTo>
                  <a:lnTo>
                    <a:pt x="420243" y="797814"/>
                  </a:lnTo>
                  <a:lnTo>
                    <a:pt x="449706" y="762762"/>
                  </a:lnTo>
                  <a:lnTo>
                    <a:pt x="475869" y="724789"/>
                  </a:lnTo>
                  <a:lnTo>
                    <a:pt x="498347" y="684276"/>
                  </a:lnTo>
                  <a:lnTo>
                    <a:pt x="517016" y="641223"/>
                  </a:lnTo>
                  <a:lnTo>
                    <a:pt x="531495" y="595884"/>
                  </a:lnTo>
                  <a:lnTo>
                    <a:pt x="541528" y="548386"/>
                  </a:lnTo>
                  <a:lnTo>
                    <a:pt x="546861" y="499618"/>
                  </a:lnTo>
                  <a:lnTo>
                    <a:pt x="547116" y="451485"/>
                  </a:lnTo>
                  <a:lnTo>
                    <a:pt x="542797" y="404368"/>
                  </a:lnTo>
                  <a:lnTo>
                    <a:pt x="533781" y="358394"/>
                  </a:lnTo>
                  <a:lnTo>
                    <a:pt x="520572" y="313944"/>
                  </a:lnTo>
                  <a:lnTo>
                    <a:pt x="503173" y="271145"/>
                  </a:lnTo>
                  <a:lnTo>
                    <a:pt x="481710" y="230378"/>
                  </a:lnTo>
                  <a:lnTo>
                    <a:pt x="456692" y="192024"/>
                  </a:lnTo>
                  <a:lnTo>
                    <a:pt x="427863" y="155956"/>
                  </a:lnTo>
                  <a:lnTo>
                    <a:pt x="395859" y="122936"/>
                  </a:lnTo>
                  <a:lnTo>
                    <a:pt x="360680" y="93091"/>
                  </a:lnTo>
                  <a:lnTo>
                    <a:pt x="322580" y="66548"/>
                  </a:lnTo>
                  <a:lnTo>
                    <a:pt x="281686" y="43687"/>
                  </a:lnTo>
                  <a:lnTo>
                    <a:pt x="238125" y="24892"/>
                  </a:lnTo>
                  <a:lnTo>
                    <a:pt x="192405" y="10160"/>
                  </a:lnTo>
                  <a:lnTo>
                    <a:pt x="144399" y="0"/>
                  </a:lnTo>
                  <a:close/>
                </a:path>
              </a:pathLst>
            </a:custGeom>
            <a:solidFill>
              <a:srgbClr val="F7ED7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5"/>
            <p:cNvSpPr/>
            <p:nvPr/>
          </p:nvSpPr>
          <p:spPr>
            <a:xfrm>
              <a:off x="1156715" y="1783080"/>
              <a:ext cx="547370" cy="951230"/>
            </a:xfrm>
            <a:custGeom>
              <a:rect b="b" l="l" r="r" t="t"/>
              <a:pathLst>
                <a:path extrusionOk="0" h="951230" w="547369">
                  <a:moveTo>
                    <a:pt x="144399" y="0"/>
                  </a:moveTo>
                  <a:lnTo>
                    <a:pt x="192405" y="10160"/>
                  </a:lnTo>
                  <a:lnTo>
                    <a:pt x="238125" y="24892"/>
                  </a:lnTo>
                  <a:lnTo>
                    <a:pt x="281686" y="43687"/>
                  </a:lnTo>
                  <a:lnTo>
                    <a:pt x="322580" y="66548"/>
                  </a:lnTo>
                  <a:lnTo>
                    <a:pt x="360680" y="93091"/>
                  </a:lnTo>
                  <a:lnTo>
                    <a:pt x="395859" y="122936"/>
                  </a:lnTo>
                  <a:lnTo>
                    <a:pt x="427863" y="155956"/>
                  </a:lnTo>
                  <a:lnTo>
                    <a:pt x="456692" y="192024"/>
                  </a:lnTo>
                  <a:lnTo>
                    <a:pt x="481710" y="230378"/>
                  </a:lnTo>
                  <a:lnTo>
                    <a:pt x="503173" y="271145"/>
                  </a:lnTo>
                  <a:lnTo>
                    <a:pt x="520572" y="313944"/>
                  </a:lnTo>
                  <a:lnTo>
                    <a:pt x="533781" y="358394"/>
                  </a:lnTo>
                  <a:lnTo>
                    <a:pt x="542797" y="404368"/>
                  </a:lnTo>
                  <a:lnTo>
                    <a:pt x="547116" y="451485"/>
                  </a:lnTo>
                  <a:lnTo>
                    <a:pt x="546861" y="499618"/>
                  </a:lnTo>
                  <a:lnTo>
                    <a:pt x="541528" y="548386"/>
                  </a:lnTo>
                  <a:lnTo>
                    <a:pt x="531495" y="595884"/>
                  </a:lnTo>
                  <a:lnTo>
                    <a:pt x="517016" y="641223"/>
                  </a:lnTo>
                  <a:lnTo>
                    <a:pt x="498347" y="684276"/>
                  </a:lnTo>
                  <a:lnTo>
                    <a:pt x="475869" y="724789"/>
                  </a:lnTo>
                  <a:lnTo>
                    <a:pt x="449706" y="762762"/>
                  </a:lnTo>
                  <a:lnTo>
                    <a:pt x="420243" y="797814"/>
                  </a:lnTo>
                  <a:lnTo>
                    <a:pt x="387731" y="829818"/>
                  </a:lnTo>
                  <a:lnTo>
                    <a:pt x="352425" y="858393"/>
                  </a:lnTo>
                  <a:lnTo>
                    <a:pt x="314452" y="883666"/>
                  </a:lnTo>
                  <a:lnTo>
                    <a:pt x="274320" y="905129"/>
                  </a:lnTo>
                  <a:lnTo>
                    <a:pt x="232028" y="922782"/>
                  </a:lnTo>
                  <a:lnTo>
                    <a:pt x="188087" y="936371"/>
                  </a:lnTo>
                  <a:lnTo>
                    <a:pt x="142621" y="945769"/>
                  </a:lnTo>
                  <a:lnTo>
                    <a:pt x="95923" y="950722"/>
                  </a:lnTo>
                  <a:lnTo>
                    <a:pt x="48310" y="950976"/>
                  </a:lnTo>
                  <a:lnTo>
                    <a:pt x="0" y="946404"/>
                  </a:lnTo>
                  <a:lnTo>
                    <a:pt x="8255" y="889635"/>
                  </a:lnTo>
                  <a:lnTo>
                    <a:pt x="57289" y="893953"/>
                  </a:lnTo>
                  <a:lnTo>
                    <a:pt x="105473" y="892556"/>
                  </a:lnTo>
                  <a:lnTo>
                    <a:pt x="152400" y="885698"/>
                  </a:lnTo>
                  <a:lnTo>
                    <a:pt x="197739" y="873887"/>
                  </a:lnTo>
                  <a:lnTo>
                    <a:pt x="241172" y="857123"/>
                  </a:lnTo>
                  <a:lnTo>
                    <a:pt x="282447" y="835914"/>
                  </a:lnTo>
                  <a:lnTo>
                    <a:pt x="320802" y="810260"/>
                  </a:lnTo>
                  <a:lnTo>
                    <a:pt x="356362" y="780542"/>
                  </a:lnTo>
                  <a:lnTo>
                    <a:pt x="388366" y="747268"/>
                  </a:lnTo>
                  <a:lnTo>
                    <a:pt x="416687" y="710311"/>
                  </a:lnTo>
                  <a:lnTo>
                    <a:pt x="440944" y="670179"/>
                  </a:lnTo>
                  <a:lnTo>
                    <a:pt x="460883" y="627126"/>
                  </a:lnTo>
                  <a:lnTo>
                    <a:pt x="475996" y="581406"/>
                  </a:lnTo>
                  <a:lnTo>
                    <a:pt x="485775" y="533273"/>
                  </a:lnTo>
                  <a:lnTo>
                    <a:pt x="489966" y="484759"/>
                  </a:lnTo>
                  <a:lnTo>
                    <a:pt x="488696" y="436880"/>
                  </a:lnTo>
                  <a:lnTo>
                    <a:pt x="482091" y="390398"/>
                  </a:lnTo>
                  <a:lnTo>
                    <a:pt x="470534" y="345440"/>
                  </a:lnTo>
                  <a:lnTo>
                    <a:pt x="454152" y="302387"/>
                  </a:lnTo>
                  <a:lnTo>
                    <a:pt x="433324" y="261493"/>
                  </a:lnTo>
                  <a:lnTo>
                    <a:pt x="408178" y="223139"/>
                  </a:lnTo>
                  <a:lnTo>
                    <a:pt x="379095" y="187833"/>
                  </a:lnTo>
                  <a:lnTo>
                    <a:pt x="346328" y="155575"/>
                  </a:lnTo>
                  <a:lnTo>
                    <a:pt x="310134" y="127127"/>
                  </a:lnTo>
                  <a:lnTo>
                    <a:pt x="270509" y="102743"/>
                  </a:lnTo>
                  <a:lnTo>
                    <a:pt x="228092" y="82550"/>
                  </a:lnTo>
                  <a:lnTo>
                    <a:pt x="183006" y="67056"/>
                  </a:lnTo>
                  <a:lnTo>
                    <a:pt x="135381" y="56642"/>
                  </a:lnTo>
                  <a:lnTo>
                    <a:pt x="144399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5"/>
            <p:cNvSpPr/>
            <p:nvPr/>
          </p:nvSpPr>
          <p:spPr>
            <a:xfrm>
              <a:off x="746759" y="1776983"/>
              <a:ext cx="480059" cy="952500"/>
            </a:xfrm>
            <a:custGeom>
              <a:rect b="b" l="l" r="r" t="t"/>
              <a:pathLst>
                <a:path extrusionOk="0" h="952500" w="480059">
                  <a:moveTo>
                    <a:pt x="479577" y="0"/>
                  </a:moveTo>
                  <a:lnTo>
                    <a:pt x="432409" y="2286"/>
                  </a:lnTo>
                  <a:lnTo>
                    <a:pt x="386435" y="9016"/>
                  </a:lnTo>
                  <a:lnTo>
                    <a:pt x="341896" y="20065"/>
                  </a:lnTo>
                  <a:lnTo>
                    <a:pt x="299034" y="35051"/>
                  </a:lnTo>
                  <a:lnTo>
                    <a:pt x="258064" y="53975"/>
                  </a:lnTo>
                  <a:lnTo>
                    <a:pt x="219240" y="76580"/>
                  </a:lnTo>
                  <a:lnTo>
                    <a:pt x="182778" y="102488"/>
                  </a:lnTo>
                  <a:lnTo>
                    <a:pt x="148920" y="131698"/>
                  </a:lnTo>
                  <a:lnTo>
                    <a:pt x="117906" y="163956"/>
                  </a:lnTo>
                  <a:lnTo>
                    <a:pt x="89966" y="199135"/>
                  </a:lnTo>
                  <a:lnTo>
                    <a:pt x="65341" y="236854"/>
                  </a:lnTo>
                  <a:lnTo>
                    <a:pt x="44246" y="276986"/>
                  </a:lnTo>
                  <a:lnTo>
                    <a:pt x="26936" y="319277"/>
                  </a:lnTo>
                  <a:lnTo>
                    <a:pt x="13639" y="363727"/>
                  </a:lnTo>
                  <a:lnTo>
                    <a:pt x="4597" y="409955"/>
                  </a:lnTo>
                  <a:lnTo>
                    <a:pt x="0" y="458723"/>
                  </a:lnTo>
                  <a:lnTo>
                    <a:pt x="355" y="506856"/>
                  </a:lnTo>
                  <a:lnTo>
                    <a:pt x="5448" y="553973"/>
                  </a:lnTo>
                  <a:lnTo>
                    <a:pt x="15087" y="599693"/>
                  </a:lnTo>
                  <a:lnTo>
                    <a:pt x="29070" y="644016"/>
                  </a:lnTo>
                  <a:lnTo>
                    <a:pt x="47180" y="686561"/>
                  </a:lnTo>
                  <a:lnTo>
                    <a:pt x="69215" y="726947"/>
                  </a:lnTo>
                  <a:lnTo>
                    <a:pt x="94983" y="765047"/>
                  </a:lnTo>
                  <a:lnTo>
                    <a:pt x="124256" y="800480"/>
                  </a:lnTo>
                  <a:lnTo>
                    <a:pt x="156857" y="833119"/>
                  </a:lnTo>
                  <a:lnTo>
                    <a:pt x="192570" y="862457"/>
                  </a:lnTo>
                  <a:lnTo>
                    <a:pt x="231190" y="888491"/>
                  </a:lnTo>
                  <a:lnTo>
                    <a:pt x="272516" y="910716"/>
                  </a:lnTo>
                  <a:lnTo>
                    <a:pt x="316331" y="928877"/>
                  </a:lnTo>
                  <a:lnTo>
                    <a:pt x="362445" y="942974"/>
                  </a:lnTo>
                  <a:lnTo>
                    <a:pt x="410654" y="952372"/>
                  </a:lnTo>
                  <a:lnTo>
                    <a:pt x="418934" y="895603"/>
                  </a:lnTo>
                  <a:lnTo>
                    <a:pt x="372008" y="886078"/>
                  </a:lnTo>
                  <a:lnTo>
                    <a:pt x="327266" y="871601"/>
                  </a:lnTo>
                  <a:lnTo>
                    <a:pt x="284962" y="852677"/>
                  </a:lnTo>
                  <a:lnTo>
                    <a:pt x="245402" y="829309"/>
                  </a:lnTo>
                  <a:lnTo>
                    <a:pt x="208826" y="802004"/>
                  </a:lnTo>
                  <a:lnTo>
                    <a:pt x="175539" y="771016"/>
                  </a:lnTo>
                  <a:lnTo>
                    <a:pt x="145796" y="736853"/>
                  </a:lnTo>
                  <a:lnTo>
                    <a:pt x="119875" y="699515"/>
                  </a:lnTo>
                  <a:lnTo>
                    <a:pt x="98056" y="659510"/>
                  </a:lnTo>
                  <a:lnTo>
                    <a:pt x="80594" y="617092"/>
                  </a:lnTo>
                  <a:lnTo>
                    <a:pt x="67792" y="572642"/>
                  </a:lnTo>
                  <a:lnTo>
                    <a:pt x="59905" y="526288"/>
                  </a:lnTo>
                  <a:lnTo>
                    <a:pt x="57226" y="478663"/>
                  </a:lnTo>
                  <a:lnTo>
                    <a:pt x="60058" y="429513"/>
                  </a:lnTo>
                  <a:lnTo>
                    <a:pt x="68376" y="382015"/>
                  </a:lnTo>
                  <a:lnTo>
                    <a:pt x="81838" y="336549"/>
                  </a:lnTo>
                  <a:lnTo>
                    <a:pt x="100152" y="293369"/>
                  </a:lnTo>
                  <a:lnTo>
                    <a:pt x="122974" y="252856"/>
                  </a:lnTo>
                  <a:lnTo>
                    <a:pt x="150012" y="215137"/>
                  </a:lnTo>
                  <a:lnTo>
                    <a:pt x="180924" y="180720"/>
                  </a:lnTo>
                  <a:lnTo>
                    <a:pt x="215417" y="149986"/>
                  </a:lnTo>
                  <a:lnTo>
                    <a:pt x="253161" y="122935"/>
                  </a:lnTo>
                  <a:lnTo>
                    <a:pt x="293839" y="100202"/>
                  </a:lnTo>
                  <a:lnTo>
                    <a:pt x="337134" y="81914"/>
                  </a:lnTo>
                  <a:lnTo>
                    <a:pt x="382727" y="68579"/>
                  </a:lnTo>
                  <a:lnTo>
                    <a:pt x="430314" y="60198"/>
                  </a:lnTo>
                  <a:lnTo>
                    <a:pt x="479577" y="57403"/>
                  </a:lnTo>
                  <a:lnTo>
                    <a:pt x="479577" y="0"/>
                  </a:lnTo>
                  <a:close/>
                </a:path>
              </a:pathLst>
            </a:custGeom>
            <a:solidFill>
              <a:srgbClr val="90909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5"/>
            <p:cNvSpPr/>
            <p:nvPr/>
          </p:nvSpPr>
          <p:spPr>
            <a:xfrm>
              <a:off x="746759" y="1776983"/>
              <a:ext cx="480059" cy="952500"/>
            </a:xfrm>
            <a:custGeom>
              <a:rect b="b" l="l" r="r" t="t"/>
              <a:pathLst>
                <a:path extrusionOk="0" h="952500" w="480059">
                  <a:moveTo>
                    <a:pt x="410654" y="952372"/>
                  </a:moveTo>
                  <a:lnTo>
                    <a:pt x="362445" y="942974"/>
                  </a:lnTo>
                  <a:lnTo>
                    <a:pt x="316331" y="928877"/>
                  </a:lnTo>
                  <a:lnTo>
                    <a:pt x="272516" y="910716"/>
                  </a:lnTo>
                  <a:lnTo>
                    <a:pt x="231190" y="888491"/>
                  </a:lnTo>
                  <a:lnTo>
                    <a:pt x="192570" y="862457"/>
                  </a:lnTo>
                  <a:lnTo>
                    <a:pt x="156857" y="833119"/>
                  </a:lnTo>
                  <a:lnTo>
                    <a:pt x="124256" y="800480"/>
                  </a:lnTo>
                  <a:lnTo>
                    <a:pt x="94983" y="765047"/>
                  </a:lnTo>
                  <a:lnTo>
                    <a:pt x="69215" y="726947"/>
                  </a:lnTo>
                  <a:lnTo>
                    <a:pt x="47180" y="686561"/>
                  </a:lnTo>
                  <a:lnTo>
                    <a:pt x="29070" y="644016"/>
                  </a:lnTo>
                  <a:lnTo>
                    <a:pt x="15087" y="599693"/>
                  </a:lnTo>
                  <a:lnTo>
                    <a:pt x="5448" y="553973"/>
                  </a:lnTo>
                  <a:lnTo>
                    <a:pt x="355" y="506856"/>
                  </a:lnTo>
                  <a:lnTo>
                    <a:pt x="0" y="458723"/>
                  </a:lnTo>
                  <a:lnTo>
                    <a:pt x="4597" y="409955"/>
                  </a:lnTo>
                  <a:lnTo>
                    <a:pt x="13639" y="363727"/>
                  </a:lnTo>
                  <a:lnTo>
                    <a:pt x="26936" y="319277"/>
                  </a:lnTo>
                  <a:lnTo>
                    <a:pt x="44246" y="276986"/>
                  </a:lnTo>
                  <a:lnTo>
                    <a:pt x="65341" y="236854"/>
                  </a:lnTo>
                  <a:lnTo>
                    <a:pt x="89966" y="199135"/>
                  </a:lnTo>
                  <a:lnTo>
                    <a:pt x="117906" y="163956"/>
                  </a:lnTo>
                  <a:lnTo>
                    <a:pt x="148920" y="131698"/>
                  </a:lnTo>
                  <a:lnTo>
                    <a:pt x="182778" y="102488"/>
                  </a:lnTo>
                  <a:lnTo>
                    <a:pt x="219240" y="76580"/>
                  </a:lnTo>
                  <a:lnTo>
                    <a:pt x="258064" y="53975"/>
                  </a:lnTo>
                  <a:lnTo>
                    <a:pt x="299034" y="35051"/>
                  </a:lnTo>
                  <a:lnTo>
                    <a:pt x="341896" y="20065"/>
                  </a:lnTo>
                  <a:lnTo>
                    <a:pt x="386435" y="9016"/>
                  </a:lnTo>
                  <a:lnTo>
                    <a:pt x="432409" y="2286"/>
                  </a:lnTo>
                  <a:lnTo>
                    <a:pt x="479577" y="0"/>
                  </a:lnTo>
                  <a:lnTo>
                    <a:pt x="479577" y="57403"/>
                  </a:lnTo>
                  <a:lnTo>
                    <a:pt x="430314" y="60198"/>
                  </a:lnTo>
                  <a:lnTo>
                    <a:pt x="382727" y="68579"/>
                  </a:lnTo>
                  <a:lnTo>
                    <a:pt x="337134" y="81914"/>
                  </a:lnTo>
                  <a:lnTo>
                    <a:pt x="293839" y="100202"/>
                  </a:lnTo>
                  <a:lnTo>
                    <a:pt x="253161" y="122935"/>
                  </a:lnTo>
                  <a:lnTo>
                    <a:pt x="215417" y="149986"/>
                  </a:lnTo>
                  <a:lnTo>
                    <a:pt x="180924" y="180720"/>
                  </a:lnTo>
                  <a:lnTo>
                    <a:pt x="150012" y="215137"/>
                  </a:lnTo>
                  <a:lnTo>
                    <a:pt x="122974" y="252856"/>
                  </a:lnTo>
                  <a:lnTo>
                    <a:pt x="100152" y="293369"/>
                  </a:lnTo>
                  <a:lnTo>
                    <a:pt x="81838" y="336549"/>
                  </a:lnTo>
                  <a:lnTo>
                    <a:pt x="68376" y="382015"/>
                  </a:lnTo>
                  <a:lnTo>
                    <a:pt x="60058" y="429513"/>
                  </a:lnTo>
                  <a:lnTo>
                    <a:pt x="57226" y="478663"/>
                  </a:lnTo>
                  <a:lnTo>
                    <a:pt x="59905" y="526288"/>
                  </a:lnTo>
                  <a:lnTo>
                    <a:pt x="67792" y="572642"/>
                  </a:lnTo>
                  <a:lnTo>
                    <a:pt x="80594" y="617092"/>
                  </a:lnTo>
                  <a:lnTo>
                    <a:pt x="98056" y="659510"/>
                  </a:lnTo>
                  <a:lnTo>
                    <a:pt x="119875" y="699515"/>
                  </a:lnTo>
                  <a:lnTo>
                    <a:pt x="145796" y="736853"/>
                  </a:lnTo>
                  <a:lnTo>
                    <a:pt x="175539" y="771016"/>
                  </a:lnTo>
                  <a:lnTo>
                    <a:pt x="208826" y="802004"/>
                  </a:lnTo>
                  <a:lnTo>
                    <a:pt x="245402" y="829309"/>
                  </a:lnTo>
                  <a:lnTo>
                    <a:pt x="284962" y="852677"/>
                  </a:lnTo>
                  <a:lnTo>
                    <a:pt x="327266" y="871601"/>
                  </a:lnTo>
                  <a:lnTo>
                    <a:pt x="372008" y="886078"/>
                  </a:lnTo>
                  <a:lnTo>
                    <a:pt x="418934" y="895603"/>
                  </a:lnTo>
                  <a:lnTo>
                    <a:pt x="410654" y="952372"/>
                  </a:lnTo>
                  <a:close/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0" name="Google Shape;210;p5"/>
          <p:cNvSpPr txBox="1"/>
          <p:nvPr>
            <p:ph type="title"/>
          </p:nvPr>
        </p:nvSpPr>
        <p:spPr>
          <a:xfrm>
            <a:off x="314050" y="601475"/>
            <a:ext cx="5680500" cy="28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Perfil Demográfico de los Hogares | 4 ° trimestre 2024</a:t>
            </a:r>
            <a:endParaRPr/>
          </a:p>
        </p:txBody>
      </p:sp>
      <p:sp>
        <p:nvSpPr>
          <p:cNvPr id="211" name="Google Shape;211;p5"/>
          <p:cNvSpPr txBox="1"/>
          <p:nvPr/>
        </p:nvSpPr>
        <p:spPr>
          <a:xfrm>
            <a:off x="294893" y="1126997"/>
            <a:ext cx="3406140" cy="304800"/>
          </a:xfrm>
          <a:prstGeom prst="rect">
            <a:avLst/>
          </a:prstGeom>
          <a:noFill/>
          <a:ln cap="flat" cmpd="sng" w="28950">
            <a:solidFill>
              <a:srgbClr val="56565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63500">
            <a:spAutoFit/>
          </a:bodyPr>
          <a:lstStyle/>
          <a:p>
            <a:pPr indent="0" lvl="0" marL="31051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1000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Distribución de los Hogares según zona de CABA</a:t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5"/>
          <p:cNvSpPr txBox="1"/>
          <p:nvPr/>
        </p:nvSpPr>
        <p:spPr>
          <a:xfrm>
            <a:off x="291845" y="3144773"/>
            <a:ext cx="3406140" cy="365760"/>
          </a:xfrm>
          <a:prstGeom prst="rect">
            <a:avLst/>
          </a:prstGeom>
          <a:noFill/>
          <a:ln cap="flat" cmpd="sng" w="28950">
            <a:solidFill>
              <a:srgbClr val="56565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97150">
            <a:spAutoFit/>
          </a:bodyPr>
          <a:lstStyle/>
          <a:p>
            <a:pPr indent="0" lvl="0" marL="1174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1000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Distribución de los Hogares según condición de Pobreza</a:t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5"/>
          <p:cNvSpPr txBox="1"/>
          <p:nvPr/>
        </p:nvSpPr>
        <p:spPr>
          <a:xfrm>
            <a:off x="4459985" y="1110233"/>
            <a:ext cx="4236720" cy="408940"/>
          </a:xfrm>
          <a:prstGeom prst="rect">
            <a:avLst/>
          </a:prstGeom>
          <a:noFill/>
          <a:ln cap="flat" cmpd="sng" w="28950">
            <a:solidFill>
              <a:srgbClr val="56565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37450">
            <a:spAutoFit/>
          </a:bodyPr>
          <a:lstStyle/>
          <a:p>
            <a:pPr indent="-1533525" lvl="0" marL="1701800" marR="18605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1000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Porcentaje de Hogares según presencia de al menos un NNyA y/o una  Persona Mayor</a:t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5"/>
          <p:cNvSpPr txBox="1"/>
          <p:nvPr/>
        </p:nvSpPr>
        <p:spPr>
          <a:xfrm>
            <a:off x="4437126" y="2768345"/>
            <a:ext cx="4238625" cy="276225"/>
          </a:xfrm>
          <a:prstGeom prst="rect">
            <a:avLst/>
          </a:prstGeom>
          <a:noFill/>
          <a:ln cap="flat" cmpd="sng" w="28950">
            <a:solidFill>
              <a:srgbClr val="56565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49525">
            <a:spAutoFit/>
          </a:bodyPr>
          <a:lstStyle/>
          <a:p>
            <a:pPr indent="0" lvl="0" marL="0" marR="6540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-ES" sz="1000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Distribución de los Hogares según cantidad de integrantes</a:t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5"/>
          <p:cNvSpPr txBox="1"/>
          <p:nvPr/>
        </p:nvSpPr>
        <p:spPr>
          <a:xfrm>
            <a:off x="4718050" y="3252596"/>
            <a:ext cx="345300" cy="1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404040"/>
                </a:solidFill>
              </a:rPr>
              <a:t>51</a:t>
            </a: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5"/>
          <p:cNvSpPr txBox="1"/>
          <p:nvPr/>
        </p:nvSpPr>
        <p:spPr>
          <a:xfrm>
            <a:off x="5579490" y="3761943"/>
            <a:ext cx="345300" cy="1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15%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5"/>
          <p:cNvSpPr txBox="1"/>
          <p:nvPr/>
        </p:nvSpPr>
        <p:spPr>
          <a:xfrm>
            <a:off x="6441185" y="3789679"/>
            <a:ext cx="345300" cy="1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13%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5"/>
          <p:cNvSpPr txBox="1"/>
          <p:nvPr/>
        </p:nvSpPr>
        <p:spPr>
          <a:xfrm>
            <a:off x="7302245" y="3837533"/>
            <a:ext cx="345300" cy="1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10,</a:t>
            </a:r>
            <a:r>
              <a:rPr lang="es-ES" sz="900">
                <a:solidFill>
                  <a:srgbClr val="404040"/>
                </a:solidFill>
              </a:rPr>
              <a:t>3</a:t>
            </a: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5"/>
          <p:cNvSpPr txBox="1"/>
          <p:nvPr/>
        </p:nvSpPr>
        <p:spPr>
          <a:xfrm>
            <a:off x="8196198" y="3955186"/>
            <a:ext cx="278130" cy="16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2,5%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5"/>
          <p:cNvSpPr txBox="1"/>
          <p:nvPr/>
        </p:nvSpPr>
        <p:spPr>
          <a:xfrm>
            <a:off x="4531614" y="4246575"/>
            <a:ext cx="742950" cy="16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Unipersonales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5"/>
          <p:cNvSpPr txBox="1"/>
          <p:nvPr/>
        </p:nvSpPr>
        <p:spPr>
          <a:xfrm>
            <a:off x="5412485" y="4246575"/>
            <a:ext cx="674370" cy="16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2 integrantes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5"/>
          <p:cNvSpPr txBox="1"/>
          <p:nvPr/>
        </p:nvSpPr>
        <p:spPr>
          <a:xfrm>
            <a:off x="6289675" y="4246575"/>
            <a:ext cx="743100" cy="1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3 integrantes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5"/>
          <p:cNvSpPr txBox="1"/>
          <p:nvPr/>
        </p:nvSpPr>
        <p:spPr>
          <a:xfrm>
            <a:off x="7134859" y="4246575"/>
            <a:ext cx="674370" cy="16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4 integrantes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5"/>
          <p:cNvSpPr txBox="1"/>
          <p:nvPr/>
        </p:nvSpPr>
        <p:spPr>
          <a:xfrm>
            <a:off x="7996798" y="4246575"/>
            <a:ext cx="817800" cy="1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5 integrantes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5"/>
          <p:cNvSpPr txBox="1"/>
          <p:nvPr/>
        </p:nvSpPr>
        <p:spPr>
          <a:xfrm>
            <a:off x="2839339" y="4031691"/>
            <a:ext cx="453900" cy="1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rgbClr val="404040"/>
                </a:solidFill>
              </a:rPr>
              <a:t>38</a:t>
            </a:r>
            <a:r>
              <a:rPr lang="es-ES" sz="12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5"/>
          <p:cNvSpPr txBox="1"/>
          <p:nvPr/>
        </p:nvSpPr>
        <p:spPr>
          <a:xfrm>
            <a:off x="3429761" y="3695446"/>
            <a:ext cx="454025" cy="1974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rgbClr val="404040"/>
                </a:solidFill>
              </a:rPr>
              <a:t>62</a:t>
            </a:r>
            <a:r>
              <a:rPr lang="es-ES" sz="12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5"/>
          <p:cNvSpPr txBox="1"/>
          <p:nvPr/>
        </p:nvSpPr>
        <p:spPr>
          <a:xfrm>
            <a:off x="265887" y="4037482"/>
            <a:ext cx="514350" cy="1866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5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Pobreza</a:t>
            </a: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5"/>
          <p:cNvSpPr txBox="1"/>
          <p:nvPr/>
        </p:nvSpPr>
        <p:spPr>
          <a:xfrm>
            <a:off x="154025" y="3700983"/>
            <a:ext cx="626110" cy="187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5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Indigencia</a:t>
            </a: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5"/>
          <p:cNvSpPr txBox="1"/>
          <p:nvPr/>
        </p:nvSpPr>
        <p:spPr>
          <a:xfrm>
            <a:off x="7973948" y="2329942"/>
            <a:ext cx="345300" cy="1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28%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5"/>
          <p:cNvSpPr txBox="1"/>
          <p:nvPr/>
        </p:nvSpPr>
        <p:spPr>
          <a:xfrm>
            <a:off x="8316214" y="1757298"/>
            <a:ext cx="345300" cy="1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35,</a:t>
            </a:r>
            <a:r>
              <a:rPr lang="es-ES" sz="900">
                <a:solidFill>
                  <a:srgbClr val="404040"/>
                </a:solidFill>
              </a:rPr>
              <a:t>7</a:t>
            </a: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5"/>
          <p:cNvSpPr txBox="1"/>
          <p:nvPr/>
        </p:nvSpPr>
        <p:spPr>
          <a:xfrm>
            <a:off x="4360550" y="2306913"/>
            <a:ext cx="1465800" cy="1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Hogares con N,Ny A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5"/>
          <p:cNvSpPr txBox="1"/>
          <p:nvPr/>
        </p:nvSpPr>
        <p:spPr>
          <a:xfrm>
            <a:off x="4360545" y="1723466"/>
            <a:ext cx="2186940" cy="2089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Hogares con  personas mayores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5"/>
          <p:cNvSpPr txBox="1"/>
          <p:nvPr/>
        </p:nvSpPr>
        <p:spPr>
          <a:xfrm>
            <a:off x="1117498" y="1601851"/>
            <a:ext cx="278100" cy="1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404040"/>
                </a:solidFill>
              </a:rPr>
              <a:t>2.1</a:t>
            </a: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5"/>
          <p:cNvSpPr txBox="1"/>
          <p:nvPr/>
        </p:nvSpPr>
        <p:spPr>
          <a:xfrm>
            <a:off x="1672589" y="2246502"/>
            <a:ext cx="345300" cy="1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es-ES" sz="900">
                <a:solidFill>
                  <a:srgbClr val="404040"/>
                </a:solidFill>
              </a:rPr>
              <a:t>2</a:t>
            </a: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5"/>
          <p:cNvSpPr txBox="1"/>
          <p:nvPr/>
        </p:nvSpPr>
        <p:spPr>
          <a:xfrm>
            <a:off x="397560" y="2159000"/>
            <a:ext cx="345300" cy="1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es-ES" sz="900">
                <a:solidFill>
                  <a:srgbClr val="404040"/>
                </a:solidFill>
              </a:rPr>
              <a:t>0</a:t>
            </a:r>
            <a:r>
              <a:rPr lang="es-ES" sz="900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%</a:t>
            </a:r>
            <a:endParaRPr sz="9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6" name="Google Shape;236;p5"/>
          <p:cNvGrpSpPr/>
          <p:nvPr/>
        </p:nvGrpSpPr>
        <p:grpSpPr>
          <a:xfrm>
            <a:off x="2069592" y="1751076"/>
            <a:ext cx="62865" cy="553340"/>
            <a:chOff x="2069592" y="1751076"/>
            <a:chExt cx="62865" cy="553340"/>
          </a:xfrm>
        </p:grpSpPr>
        <p:sp>
          <p:nvSpPr>
            <p:cNvPr id="237" name="Google Shape;237;p5"/>
            <p:cNvSpPr/>
            <p:nvPr/>
          </p:nvSpPr>
          <p:spPr>
            <a:xfrm>
              <a:off x="2069592" y="1751076"/>
              <a:ext cx="62865" cy="64135"/>
            </a:xfrm>
            <a:custGeom>
              <a:rect b="b" l="l" r="r" t="t"/>
              <a:pathLst>
                <a:path extrusionOk="0" h="64135" w="62864">
                  <a:moveTo>
                    <a:pt x="62358" y="0"/>
                  </a:moveTo>
                  <a:lnTo>
                    <a:pt x="0" y="0"/>
                  </a:lnTo>
                  <a:lnTo>
                    <a:pt x="0" y="63753"/>
                  </a:lnTo>
                  <a:lnTo>
                    <a:pt x="62358" y="63753"/>
                  </a:lnTo>
                  <a:lnTo>
                    <a:pt x="62358" y="0"/>
                  </a:lnTo>
                  <a:close/>
                </a:path>
              </a:pathLst>
            </a:custGeom>
            <a:solidFill>
              <a:srgbClr val="D3D3D3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5"/>
            <p:cNvSpPr/>
            <p:nvPr/>
          </p:nvSpPr>
          <p:spPr>
            <a:xfrm>
              <a:off x="2069592" y="1751076"/>
              <a:ext cx="62865" cy="64135"/>
            </a:xfrm>
            <a:custGeom>
              <a:rect b="b" l="l" r="r" t="t"/>
              <a:pathLst>
                <a:path extrusionOk="0" h="64135" w="62864">
                  <a:moveTo>
                    <a:pt x="0" y="63753"/>
                  </a:moveTo>
                  <a:lnTo>
                    <a:pt x="62358" y="63753"/>
                  </a:lnTo>
                  <a:lnTo>
                    <a:pt x="62358" y="0"/>
                  </a:lnTo>
                  <a:lnTo>
                    <a:pt x="0" y="0"/>
                  </a:lnTo>
                  <a:lnTo>
                    <a:pt x="0" y="63753"/>
                  </a:lnTo>
                  <a:close/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5"/>
            <p:cNvSpPr/>
            <p:nvPr/>
          </p:nvSpPr>
          <p:spPr>
            <a:xfrm>
              <a:off x="2069592" y="2240281"/>
              <a:ext cx="62865" cy="64135"/>
            </a:xfrm>
            <a:custGeom>
              <a:rect b="b" l="l" r="r" t="t"/>
              <a:pathLst>
                <a:path extrusionOk="0" h="64135" w="62864">
                  <a:moveTo>
                    <a:pt x="62358" y="0"/>
                  </a:moveTo>
                  <a:lnTo>
                    <a:pt x="0" y="0"/>
                  </a:lnTo>
                  <a:lnTo>
                    <a:pt x="0" y="63752"/>
                  </a:lnTo>
                  <a:lnTo>
                    <a:pt x="62358" y="63752"/>
                  </a:lnTo>
                  <a:lnTo>
                    <a:pt x="62358" y="0"/>
                  </a:lnTo>
                  <a:close/>
                </a:path>
              </a:pathLst>
            </a:custGeom>
            <a:solidFill>
              <a:srgbClr val="F7ED7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5"/>
            <p:cNvSpPr/>
            <p:nvPr/>
          </p:nvSpPr>
          <p:spPr>
            <a:xfrm>
              <a:off x="2069592" y="2240281"/>
              <a:ext cx="62865" cy="64135"/>
            </a:xfrm>
            <a:custGeom>
              <a:rect b="b" l="l" r="r" t="t"/>
              <a:pathLst>
                <a:path extrusionOk="0" h="64135" w="62864">
                  <a:moveTo>
                    <a:pt x="0" y="63752"/>
                  </a:moveTo>
                  <a:lnTo>
                    <a:pt x="62358" y="63752"/>
                  </a:lnTo>
                  <a:lnTo>
                    <a:pt x="62358" y="0"/>
                  </a:lnTo>
                  <a:lnTo>
                    <a:pt x="0" y="0"/>
                  </a:lnTo>
                  <a:lnTo>
                    <a:pt x="0" y="63752"/>
                  </a:lnTo>
                  <a:close/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1" name="Google Shape;241;p5"/>
          <p:cNvSpPr txBox="1"/>
          <p:nvPr/>
        </p:nvSpPr>
        <p:spPr>
          <a:xfrm>
            <a:off x="2182495" y="1677416"/>
            <a:ext cx="647700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Zona Norte</a:t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5"/>
          <p:cNvSpPr txBox="1"/>
          <p:nvPr/>
        </p:nvSpPr>
        <p:spPr>
          <a:xfrm>
            <a:off x="2147442" y="2167254"/>
            <a:ext cx="711835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Zona Centro</a:t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3" name="Google Shape;243;p5"/>
          <p:cNvGrpSpPr/>
          <p:nvPr/>
        </p:nvGrpSpPr>
        <p:grpSpPr>
          <a:xfrm>
            <a:off x="2069592" y="2729485"/>
            <a:ext cx="62865" cy="64135"/>
            <a:chOff x="2069592" y="2729485"/>
            <a:chExt cx="62865" cy="64135"/>
          </a:xfrm>
        </p:grpSpPr>
        <p:sp>
          <p:nvSpPr>
            <p:cNvPr id="244" name="Google Shape;244;p5"/>
            <p:cNvSpPr/>
            <p:nvPr/>
          </p:nvSpPr>
          <p:spPr>
            <a:xfrm>
              <a:off x="2069592" y="2729485"/>
              <a:ext cx="62865" cy="64135"/>
            </a:xfrm>
            <a:custGeom>
              <a:rect b="b" l="l" r="r" t="t"/>
              <a:pathLst>
                <a:path extrusionOk="0" h="64135" w="62864">
                  <a:moveTo>
                    <a:pt x="62358" y="0"/>
                  </a:moveTo>
                  <a:lnTo>
                    <a:pt x="0" y="0"/>
                  </a:lnTo>
                  <a:lnTo>
                    <a:pt x="0" y="63752"/>
                  </a:lnTo>
                  <a:lnTo>
                    <a:pt x="62358" y="63752"/>
                  </a:lnTo>
                  <a:lnTo>
                    <a:pt x="62358" y="0"/>
                  </a:lnTo>
                  <a:close/>
                </a:path>
              </a:pathLst>
            </a:custGeom>
            <a:solidFill>
              <a:srgbClr val="90909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5"/>
            <p:cNvSpPr/>
            <p:nvPr/>
          </p:nvSpPr>
          <p:spPr>
            <a:xfrm>
              <a:off x="2069592" y="2729485"/>
              <a:ext cx="62865" cy="64135"/>
            </a:xfrm>
            <a:custGeom>
              <a:rect b="b" l="l" r="r" t="t"/>
              <a:pathLst>
                <a:path extrusionOk="0" h="64135" w="62864">
                  <a:moveTo>
                    <a:pt x="0" y="63752"/>
                  </a:moveTo>
                  <a:lnTo>
                    <a:pt x="62358" y="63752"/>
                  </a:lnTo>
                  <a:lnTo>
                    <a:pt x="62358" y="0"/>
                  </a:lnTo>
                  <a:lnTo>
                    <a:pt x="0" y="0"/>
                  </a:lnTo>
                  <a:lnTo>
                    <a:pt x="0" y="63752"/>
                  </a:lnTo>
                  <a:close/>
                </a:path>
              </a:pathLst>
            </a:custGeom>
            <a:noFill/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6" name="Google Shape;246;p5"/>
          <p:cNvSpPr txBox="1"/>
          <p:nvPr/>
        </p:nvSpPr>
        <p:spPr>
          <a:xfrm>
            <a:off x="2182495" y="2657347"/>
            <a:ext cx="527050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Zona Sur</a:t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" name="Google Shape;251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6"/>
          <p:cNvSpPr txBox="1"/>
          <p:nvPr/>
        </p:nvSpPr>
        <p:spPr>
          <a:xfrm>
            <a:off x="212597" y="1169669"/>
            <a:ext cx="3771900" cy="309880"/>
          </a:xfrm>
          <a:prstGeom prst="rect">
            <a:avLst/>
          </a:prstGeom>
          <a:noFill/>
          <a:ln cap="flat" cmpd="sng" w="38100">
            <a:solidFill>
              <a:srgbClr val="F7ED7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8575">
            <a:spAutoFit/>
          </a:bodyPr>
          <a:lstStyle/>
          <a:p>
            <a:pPr indent="0" lvl="0" marL="108331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Estudiar es Trabajar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6"/>
          <p:cNvSpPr txBox="1"/>
          <p:nvPr/>
        </p:nvSpPr>
        <p:spPr>
          <a:xfrm>
            <a:off x="4487417" y="1160525"/>
            <a:ext cx="4439920" cy="318770"/>
          </a:xfrm>
          <a:prstGeom prst="rect">
            <a:avLst/>
          </a:prstGeom>
          <a:noFill/>
          <a:ln cap="flat" cmpd="sng" w="38100">
            <a:solidFill>
              <a:srgbClr val="F7ED7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285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Red Primeros Meses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6"/>
          <p:cNvSpPr txBox="1"/>
          <p:nvPr/>
        </p:nvSpPr>
        <p:spPr>
          <a:xfrm>
            <a:off x="4511233" y="4143321"/>
            <a:ext cx="4392300" cy="258300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txBody>
          <a:bodyPr anchorCtr="0" anchor="t" bIns="0" lIns="0" spcFirstLastPara="1" rIns="0" wrap="square" tIns="42525">
            <a:spAutoFit/>
          </a:bodyPr>
          <a:lstStyle/>
          <a:p>
            <a:pPr indent="0" lvl="0" marL="92075" marR="35623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7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*Comprende a las acreditaciones realizadas según los controles médicos indicados para embarazadas y  niñas/os de o a 1 año.</a:t>
            </a:r>
            <a:endParaRPr sz="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6"/>
          <p:cNvSpPr txBox="1"/>
          <p:nvPr/>
        </p:nvSpPr>
        <p:spPr>
          <a:xfrm>
            <a:off x="252475" y="1631275"/>
            <a:ext cx="3577800" cy="12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just">
              <a:lnSpc>
                <a:spcPct val="152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Personas de entre 18 y 60 años en situación de pobreza,  con una residencia de al menos dos años en la Ciudad </a:t>
            </a:r>
            <a:r>
              <a:rPr lang="es-ES" sz="1100">
                <a:solidFill>
                  <a:schemeClr val="hlink"/>
                </a:solidFill>
              </a:rPr>
              <a:t>de Buenos Aires, que asistan regularmente a  establecimientos de educación formal en cualquiera de</a:t>
            </a:r>
            <a:r>
              <a:rPr lang="es-ES" sz="1100">
                <a:solidFill>
                  <a:schemeClr val="dk1"/>
                </a:solidFill>
              </a:rPr>
              <a:t> </a:t>
            </a:r>
            <a:r>
              <a:rPr lang="es-ES" sz="1100">
                <a:solidFill>
                  <a:schemeClr val="hlink"/>
                </a:solidFill>
              </a:rPr>
              <a:t>sus niveles.</a:t>
            </a:r>
            <a:endParaRPr sz="1100">
              <a:solidFill>
                <a:srgbClr val="7C7C7C"/>
              </a:solidFill>
            </a:endParaRPr>
          </a:p>
        </p:txBody>
      </p:sp>
      <p:sp>
        <p:nvSpPr>
          <p:cNvPr id="256" name="Google Shape;256;p6"/>
          <p:cNvSpPr txBox="1"/>
          <p:nvPr/>
        </p:nvSpPr>
        <p:spPr>
          <a:xfrm>
            <a:off x="-1662881" y="281091"/>
            <a:ext cx="3624600" cy="1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665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6"/>
          <p:cNvSpPr txBox="1"/>
          <p:nvPr/>
        </p:nvSpPr>
        <p:spPr>
          <a:xfrm>
            <a:off x="396341" y="3752189"/>
            <a:ext cx="605700" cy="3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100">
                <a:solidFill>
                  <a:srgbClr val="7C7C7C"/>
                </a:solidFill>
              </a:rPr>
              <a:t>616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Personas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6"/>
          <p:cNvSpPr txBox="1"/>
          <p:nvPr/>
        </p:nvSpPr>
        <p:spPr>
          <a:xfrm>
            <a:off x="2287763" y="2999167"/>
            <a:ext cx="1269300" cy="77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0" marR="0" rtl="0" algn="ctr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Monto de la prestación</a:t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2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$</a:t>
            </a:r>
            <a:r>
              <a:rPr b="1" lang="es-ES" sz="1200">
                <a:solidFill>
                  <a:srgbClr val="7C7C7C"/>
                </a:solidFill>
              </a:rPr>
              <a:t>16.500</a:t>
            </a:r>
            <a:endParaRPr b="1" sz="1200">
              <a:solidFill>
                <a:srgbClr val="7C7C7C"/>
              </a:solidFill>
            </a:endParaRPr>
          </a:p>
          <a:p>
            <a:pPr indent="0" lvl="0" marL="0" marR="0" rtl="0" algn="l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7C7C7C"/>
              </a:solidFill>
            </a:endParaRPr>
          </a:p>
        </p:txBody>
      </p:sp>
      <p:sp>
        <p:nvSpPr>
          <p:cNvPr id="259" name="Google Shape;259;p6"/>
          <p:cNvSpPr txBox="1"/>
          <p:nvPr/>
        </p:nvSpPr>
        <p:spPr>
          <a:xfrm>
            <a:off x="2481202" y="3747705"/>
            <a:ext cx="938400" cy="5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0" rtl="0" algn="ctr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Monto ejecutado</a:t>
            </a:r>
            <a:endParaRPr b="1" sz="1200">
              <a:solidFill>
                <a:srgbClr val="7C7C7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5560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200">
                <a:solidFill>
                  <a:srgbClr val="7C7C7C"/>
                </a:solidFill>
              </a:rPr>
              <a:t>$10.164.000</a:t>
            </a:r>
            <a:endParaRPr b="1" sz="1200">
              <a:solidFill>
                <a:srgbClr val="7C7C7C"/>
              </a:solidFill>
            </a:endParaRPr>
          </a:p>
        </p:txBody>
      </p:sp>
      <p:sp>
        <p:nvSpPr>
          <p:cNvPr id="260" name="Google Shape;260;p6"/>
          <p:cNvSpPr txBox="1"/>
          <p:nvPr/>
        </p:nvSpPr>
        <p:spPr>
          <a:xfrm>
            <a:off x="4728209" y="3340734"/>
            <a:ext cx="870600" cy="3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100">
                <a:solidFill>
                  <a:srgbClr val="7C7C7C"/>
                </a:solidFill>
              </a:rPr>
              <a:t>150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s-ES" sz="11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Prestaciones*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6"/>
          <p:cNvSpPr txBox="1"/>
          <p:nvPr/>
        </p:nvSpPr>
        <p:spPr>
          <a:xfrm>
            <a:off x="7513194" y="3544099"/>
            <a:ext cx="936000" cy="5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0" marR="0" rtl="0" algn="ctr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Monto ejecutado</a:t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635" marR="0" rtl="0" algn="ctr">
              <a:lnSpc>
                <a:spcPct val="118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200">
                <a:solidFill>
                  <a:srgbClr val="7C7C7C"/>
                </a:solidFill>
              </a:rPr>
              <a:t>$3.600.00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6"/>
          <p:cNvSpPr txBox="1"/>
          <p:nvPr/>
        </p:nvSpPr>
        <p:spPr>
          <a:xfrm>
            <a:off x="4536440" y="1542694"/>
            <a:ext cx="4352925" cy="987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just">
              <a:lnSpc>
                <a:spcPct val="150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5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Embarazadas y madres de niñas/os de 0 a 1 año de vida integrantes de  hogares perceptores de Ciudadanía Porteña, con el fin de estimular y  concientizar acerca de la importancia de realizar los controles médicos  sistemáticos durante esta etapa.</a:t>
            </a: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3" name="Google Shape;263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85944" y="2731007"/>
            <a:ext cx="557784" cy="557783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6"/>
          <p:cNvSpPr/>
          <p:nvPr/>
        </p:nvSpPr>
        <p:spPr>
          <a:xfrm>
            <a:off x="4208526" y="1186433"/>
            <a:ext cx="26034" cy="3009900"/>
          </a:xfrm>
          <a:custGeom>
            <a:rect b="b" l="l" r="r" t="t"/>
            <a:pathLst>
              <a:path extrusionOk="0" h="3009900" w="26035">
                <a:moveTo>
                  <a:pt x="0" y="0"/>
                </a:moveTo>
                <a:lnTo>
                  <a:pt x="25781" y="3009341"/>
                </a:lnTo>
              </a:path>
            </a:pathLst>
          </a:custGeom>
          <a:noFill/>
          <a:ln cap="flat" cmpd="sng" w="19800">
            <a:solidFill>
              <a:srgbClr val="DEDEDE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6"/>
          <p:cNvSpPr/>
          <p:nvPr/>
        </p:nvSpPr>
        <p:spPr>
          <a:xfrm>
            <a:off x="86868" y="618744"/>
            <a:ext cx="125095" cy="268605"/>
          </a:xfrm>
          <a:custGeom>
            <a:rect b="b" l="l" r="r" t="t"/>
            <a:pathLst>
              <a:path extrusionOk="0" h="268605" w="125095">
                <a:moveTo>
                  <a:pt x="124714" y="0"/>
                </a:moveTo>
                <a:lnTo>
                  <a:pt x="0" y="0"/>
                </a:lnTo>
                <a:lnTo>
                  <a:pt x="0" y="268097"/>
                </a:lnTo>
                <a:lnTo>
                  <a:pt x="124714" y="268097"/>
                </a:lnTo>
                <a:lnTo>
                  <a:pt x="124714" y="0"/>
                </a:lnTo>
                <a:close/>
              </a:path>
            </a:pathLst>
          </a:custGeom>
          <a:solidFill>
            <a:srgbClr val="B3B3B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6"/>
          <p:cNvSpPr txBox="1"/>
          <p:nvPr/>
        </p:nvSpPr>
        <p:spPr>
          <a:xfrm>
            <a:off x="301850" y="601475"/>
            <a:ext cx="5297100" cy="28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Prestaciones complementarias | </a:t>
            </a:r>
            <a:r>
              <a:rPr lang="es-ES" sz="1800">
                <a:solidFill>
                  <a:srgbClr val="565656"/>
                </a:solidFill>
              </a:rPr>
              <a:t>4</a:t>
            </a:r>
            <a:r>
              <a:rPr lang="es-ES" sz="1800">
                <a:solidFill>
                  <a:srgbClr val="565656"/>
                </a:solidFill>
                <a:latin typeface="Arial"/>
                <a:ea typeface="Arial"/>
                <a:cs typeface="Arial"/>
                <a:sym typeface="Arial"/>
              </a:rPr>
              <a:t>° trimestre 2024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7" name="Google Shape;267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29184" y="3052572"/>
            <a:ext cx="723900" cy="67055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68" name="Google Shape;268;p6"/>
          <p:cNvGrpSpPr/>
          <p:nvPr/>
        </p:nvGrpSpPr>
        <p:grpSpPr>
          <a:xfrm>
            <a:off x="1559051" y="3278123"/>
            <a:ext cx="471932" cy="470662"/>
            <a:chOff x="1559051" y="3278123"/>
            <a:chExt cx="471932" cy="470662"/>
          </a:xfrm>
        </p:grpSpPr>
        <p:sp>
          <p:nvSpPr>
            <p:cNvPr id="269" name="Google Shape;269;p6"/>
            <p:cNvSpPr/>
            <p:nvPr/>
          </p:nvSpPr>
          <p:spPr>
            <a:xfrm>
              <a:off x="1559051" y="3278123"/>
              <a:ext cx="471170" cy="469900"/>
            </a:xfrm>
            <a:custGeom>
              <a:rect b="b" l="l" r="r" t="t"/>
              <a:pathLst>
                <a:path extrusionOk="0" h="469900" w="471169">
                  <a:moveTo>
                    <a:pt x="235330" y="0"/>
                  </a:moveTo>
                  <a:lnTo>
                    <a:pt x="187959" y="4825"/>
                  </a:lnTo>
                  <a:lnTo>
                    <a:pt x="143764" y="18414"/>
                  </a:lnTo>
                  <a:lnTo>
                    <a:pt x="103759" y="40131"/>
                  </a:lnTo>
                  <a:lnTo>
                    <a:pt x="68834" y="68706"/>
                  </a:lnTo>
                  <a:lnTo>
                    <a:pt x="40131" y="103505"/>
                  </a:lnTo>
                  <a:lnTo>
                    <a:pt x="18414" y="143256"/>
                  </a:lnTo>
                  <a:lnTo>
                    <a:pt x="4825" y="187325"/>
                  </a:lnTo>
                  <a:lnTo>
                    <a:pt x="0" y="234569"/>
                  </a:lnTo>
                  <a:lnTo>
                    <a:pt x="4825" y="282066"/>
                  </a:lnTo>
                  <a:lnTo>
                    <a:pt x="18414" y="326009"/>
                  </a:lnTo>
                  <a:lnTo>
                    <a:pt x="40131" y="365887"/>
                  </a:lnTo>
                  <a:lnTo>
                    <a:pt x="68834" y="400684"/>
                  </a:lnTo>
                  <a:lnTo>
                    <a:pt x="103759" y="429259"/>
                  </a:lnTo>
                  <a:lnTo>
                    <a:pt x="143764" y="450976"/>
                  </a:lnTo>
                  <a:lnTo>
                    <a:pt x="187959" y="464566"/>
                  </a:lnTo>
                  <a:lnTo>
                    <a:pt x="235330" y="469391"/>
                  </a:lnTo>
                  <a:lnTo>
                    <a:pt x="282828" y="464566"/>
                  </a:lnTo>
                  <a:lnTo>
                    <a:pt x="327024" y="450976"/>
                  </a:lnTo>
                  <a:lnTo>
                    <a:pt x="367029" y="429259"/>
                  </a:lnTo>
                  <a:lnTo>
                    <a:pt x="401954" y="400684"/>
                  </a:lnTo>
                  <a:lnTo>
                    <a:pt x="430656" y="365887"/>
                  </a:lnTo>
                  <a:lnTo>
                    <a:pt x="452373" y="326009"/>
                  </a:lnTo>
                  <a:lnTo>
                    <a:pt x="465962" y="282066"/>
                  </a:lnTo>
                  <a:lnTo>
                    <a:pt x="470789" y="234569"/>
                  </a:lnTo>
                  <a:lnTo>
                    <a:pt x="465962" y="187325"/>
                  </a:lnTo>
                  <a:lnTo>
                    <a:pt x="452373" y="143256"/>
                  </a:lnTo>
                  <a:lnTo>
                    <a:pt x="430656" y="103505"/>
                  </a:lnTo>
                  <a:lnTo>
                    <a:pt x="401954" y="68706"/>
                  </a:lnTo>
                  <a:lnTo>
                    <a:pt x="367029" y="40131"/>
                  </a:lnTo>
                  <a:lnTo>
                    <a:pt x="327024" y="18414"/>
                  </a:lnTo>
                  <a:lnTo>
                    <a:pt x="282828" y="4825"/>
                  </a:lnTo>
                  <a:lnTo>
                    <a:pt x="2353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6"/>
            <p:cNvSpPr/>
            <p:nvPr/>
          </p:nvSpPr>
          <p:spPr>
            <a:xfrm>
              <a:off x="1559813" y="3278885"/>
              <a:ext cx="471170" cy="469900"/>
            </a:xfrm>
            <a:custGeom>
              <a:rect b="b" l="l" r="r" t="t"/>
              <a:pathLst>
                <a:path extrusionOk="0" h="469900" w="471169">
                  <a:moveTo>
                    <a:pt x="0" y="234695"/>
                  </a:moveTo>
                  <a:lnTo>
                    <a:pt x="4826" y="187325"/>
                  </a:lnTo>
                  <a:lnTo>
                    <a:pt x="18415" y="143256"/>
                  </a:lnTo>
                  <a:lnTo>
                    <a:pt x="40132" y="103505"/>
                  </a:lnTo>
                  <a:lnTo>
                    <a:pt x="68834" y="68706"/>
                  </a:lnTo>
                  <a:lnTo>
                    <a:pt x="103759" y="40131"/>
                  </a:lnTo>
                  <a:lnTo>
                    <a:pt x="143763" y="18414"/>
                  </a:lnTo>
                  <a:lnTo>
                    <a:pt x="187960" y="4825"/>
                  </a:lnTo>
                  <a:lnTo>
                    <a:pt x="235331" y="0"/>
                  </a:lnTo>
                  <a:lnTo>
                    <a:pt x="282829" y="4825"/>
                  </a:lnTo>
                  <a:lnTo>
                    <a:pt x="327025" y="18414"/>
                  </a:lnTo>
                  <a:lnTo>
                    <a:pt x="367030" y="40131"/>
                  </a:lnTo>
                  <a:lnTo>
                    <a:pt x="401955" y="68706"/>
                  </a:lnTo>
                  <a:lnTo>
                    <a:pt x="430656" y="103505"/>
                  </a:lnTo>
                  <a:lnTo>
                    <a:pt x="452374" y="143256"/>
                  </a:lnTo>
                  <a:lnTo>
                    <a:pt x="465963" y="187325"/>
                  </a:lnTo>
                  <a:lnTo>
                    <a:pt x="470788" y="234695"/>
                  </a:lnTo>
                  <a:lnTo>
                    <a:pt x="465963" y="282066"/>
                  </a:lnTo>
                  <a:lnTo>
                    <a:pt x="452374" y="326008"/>
                  </a:lnTo>
                  <a:lnTo>
                    <a:pt x="430656" y="365886"/>
                  </a:lnTo>
                  <a:lnTo>
                    <a:pt x="401955" y="400684"/>
                  </a:lnTo>
                  <a:lnTo>
                    <a:pt x="367030" y="429259"/>
                  </a:lnTo>
                  <a:lnTo>
                    <a:pt x="327025" y="450976"/>
                  </a:lnTo>
                  <a:lnTo>
                    <a:pt x="282829" y="464566"/>
                  </a:lnTo>
                  <a:lnTo>
                    <a:pt x="235331" y="469391"/>
                  </a:lnTo>
                  <a:lnTo>
                    <a:pt x="187960" y="464566"/>
                  </a:lnTo>
                  <a:lnTo>
                    <a:pt x="143763" y="450976"/>
                  </a:lnTo>
                  <a:lnTo>
                    <a:pt x="103759" y="429259"/>
                  </a:lnTo>
                  <a:lnTo>
                    <a:pt x="68834" y="400684"/>
                  </a:lnTo>
                  <a:lnTo>
                    <a:pt x="40132" y="365886"/>
                  </a:lnTo>
                  <a:lnTo>
                    <a:pt x="18415" y="326008"/>
                  </a:lnTo>
                  <a:lnTo>
                    <a:pt x="4826" y="282066"/>
                  </a:lnTo>
                  <a:lnTo>
                    <a:pt x="0" y="234695"/>
                  </a:lnTo>
                  <a:close/>
                </a:path>
              </a:pathLst>
            </a:custGeom>
            <a:noFill/>
            <a:ln cap="flat" cmpd="sng" w="25900">
              <a:solidFill>
                <a:srgbClr val="F7ED7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1" name="Google Shape;271;p6"/>
          <p:cNvSpPr txBox="1"/>
          <p:nvPr/>
        </p:nvSpPr>
        <p:spPr>
          <a:xfrm>
            <a:off x="1701800" y="3288029"/>
            <a:ext cx="194945" cy="391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>
                <a:solidFill>
                  <a:srgbClr val="F7ED77"/>
                </a:solidFill>
                <a:latin typeface="Arial"/>
                <a:ea typeface="Arial"/>
                <a:cs typeface="Arial"/>
                <a:sym typeface="Arial"/>
              </a:rPr>
              <a:t>$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72" name="Google Shape;272;p6"/>
          <p:cNvGrpSpPr/>
          <p:nvPr/>
        </p:nvGrpSpPr>
        <p:grpSpPr>
          <a:xfrm>
            <a:off x="1755648" y="3413760"/>
            <a:ext cx="473202" cy="470281"/>
            <a:chOff x="1755648" y="3413760"/>
            <a:chExt cx="473202" cy="470281"/>
          </a:xfrm>
        </p:grpSpPr>
        <p:sp>
          <p:nvSpPr>
            <p:cNvPr id="273" name="Google Shape;273;p6"/>
            <p:cNvSpPr/>
            <p:nvPr/>
          </p:nvSpPr>
          <p:spPr>
            <a:xfrm>
              <a:off x="1755648" y="3413760"/>
              <a:ext cx="470534" cy="469900"/>
            </a:xfrm>
            <a:custGeom>
              <a:rect b="b" l="l" r="r" t="t"/>
              <a:pathLst>
                <a:path extrusionOk="0" h="469900" w="470535">
                  <a:moveTo>
                    <a:pt x="235203" y="0"/>
                  </a:moveTo>
                  <a:lnTo>
                    <a:pt x="187832" y="4825"/>
                  </a:lnTo>
                  <a:lnTo>
                    <a:pt x="143637" y="18414"/>
                  </a:lnTo>
                  <a:lnTo>
                    <a:pt x="103758" y="40131"/>
                  </a:lnTo>
                  <a:lnTo>
                    <a:pt x="68960" y="68706"/>
                  </a:lnTo>
                  <a:lnTo>
                    <a:pt x="40131" y="103504"/>
                  </a:lnTo>
                  <a:lnTo>
                    <a:pt x="18541" y="143255"/>
                  </a:lnTo>
                  <a:lnTo>
                    <a:pt x="4825" y="187324"/>
                  </a:lnTo>
                  <a:lnTo>
                    <a:pt x="0" y="234568"/>
                  </a:lnTo>
                  <a:lnTo>
                    <a:pt x="4825" y="282066"/>
                  </a:lnTo>
                  <a:lnTo>
                    <a:pt x="18541" y="326008"/>
                  </a:lnTo>
                  <a:lnTo>
                    <a:pt x="40131" y="365886"/>
                  </a:lnTo>
                  <a:lnTo>
                    <a:pt x="68960" y="400684"/>
                  </a:lnTo>
                  <a:lnTo>
                    <a:pt x="103758" y="429259"/>
                  </a:lnTo>
                  <a:lnTo>
                    <a:pt x="143637" y="450976"/>
                  </a:lnTo>
                  <a:lnTo>
                    <a:pt x="187832" y="464616"/>
                  </a:lnTo>
                  <a:lnTo>
                    <a:pt x="235203" y="469391"/>
                  </a:lnTo>
                  <a:lnTo>
                    <a:pt x="282575" y="464616"/>
                  </a:lnTo>
                  <a:lnTo>
                    <a:pt x="326770" y="450976"/>
                  </a:lnTo>
                  <a:lnTo>
                    <a:pt x="366649" y="429259"/>
                  </a:lnTo>
                  <a:lnTo>
                    <a:pt x="401446" y="400684"/>
                  </a:lnTo>
                  <a:lnTo>
                    <a:pt x="430275" y="365886"/>
                  </a:lnTo>
                  <a:lnTo>
                    <a:pt x="451865" y="326008"/>
                  </a:lnTo>
                  <a:lnTo>
                    <a:pt x="465581" y="282066"/>
                  </a:lnTo>
                  <a:lnTo>
                    <a:pt x="470407" y="234568"/>
                  </a:lnTo>
                  <a:lnTo>
                    <a:pt x="465581" y="187324"/>
                  </a:lnTo>
                  <a:lnTo>
                    <a:pt x="451865" y="143255"/>
                  </a:lnTo>
                  <a:lnTo>
                    <a:pt x="430275" y="103504"/>
                  </a:lnTo>
                  <a:lnTo>
                    <a:pt x="401446" y="68706"/>
                  </a:lnTo>
                  <a:lnTo>
                    <a:pt x="366649" y="40131"/>
                  </a:lnTo>
                  <a:lnTo>
                    <a:pt x="326770" y="18414"/>
                  </a:lnTo>
                  <a:lnTo>
                    <a:pt x="282575" y="4825"/>
                  </a:lnTo>
                  <a:lnTo>
                    <a:pt x="2352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6"/>
            <p:cNvSpPr/>
            <p:nvPr/>
          </p:nvSpPr>
          <p:spPr>
            <a:xfrm>
              <a:off x="1756410" y="3416046"/>
              <a:ext cx="472440" cy="467995"/>
            </a:xfrm>
            <a:custGeom>
              <a:rect b="b" l="l" r="r" t="t"/>
              <a:pathLst>
                <a:path extrusionOk="0" h="467995" w="472439">
                  <a:moveTo>
                    <a:pt x="0" y="233806"/>
                  </a:moveTo>
                  <a:lnTo>
                    <a:pt x="4825" y="186816"/>
                  </a:lnTo>
                  <a:lnTo>
                    <a:pt x="18541" y="142874"/>
                  </a:lnTo>
                  <a:lnTo>
                    <a:pt x="40258" y="103250"/>
                  </a:lnTo>
                  <a:lnTo>
                    <a:pt x="69087" y="68452"/>
                  </a:lnTo>
                  <a:lnTo>
                    <a:pt x="104012" y="40004"/>
                  </a:lnTo>
                  <a:lnTo>
                    <a:pt x="144144" y="18414"/>
                  </a:lnTo>
                  <a:lnTo>
                    <a:pt x="188467" y="4825"/>
                  </a:lnTo>
                  <a:lnTo>
                    <a:pt x="235965" y="0"/>
                  </a:lnTo>
                  <a:lnTo>
                    <a:pt x="283463" y="4825"/>
                  </a:lnTo>
                  <a:lnTo>
                    <a:pt x="327787" y="18414"/>
                  </a:lnTo>
                  <a:lnTo>
                    <a:pt x="367919" y="40004"/>
                  </a:lnTo>
                  <a:lnTo>
                    <a:pt x="402844" y="68452"/>
                  </a:lnTo>
                  <a:lnTo>
                    <a:pt x="431672" y="103250"/>
                  </a:lnTo>
                  <a:lnTo>
                    <a:pt x="453389" y="142874"/>
                  </a:lnTo>
                  <a:lnTo>
                    <a:pt x="467106" y="186816"/>
                  </a:lnTo>
                  <a:lnTo>
                    <a:pt x="471931" y="233806"/>
                  </a:lnTo>
                  <a:lnTo>
                    <a:pt x="467106" y="281050"/>
                  </a:lnTo>
                  <a:lnTo>
                    <a:pt x="453389" y="324865"/>
                  </a:lnTo>
                  <a:lnTo>
                    <a:pt x="431672" y="364616"/>
                  </a:lnTo>
                  <a:lnTo>
                    <a:pt x="402844" y="399414"/>
                  </a:lnTo>
                  <a:lnTo>
                    <a:pt x="367919" y="427862"/>
                  </a:lnTo>
                  <a:lnTo>
                    <a:pt x="327787" y="449452"/>
                  </a:lnTo>
                  <a:lnTo>
                    <a:pt x="283463" y="463105"/>
                  </a:lnTo>
                  <a:lnTo>
                    <a:pt x="235965" y="467867"/>
                  </a:lnTo>
                  <a:lnTo>
                    <a:pt x="188467" y="463105"/>
                  </a:lnTo>
                  <a:lnTo>
                    <a:pt x="144144" y="449452"/>
                  </a:lnTo>
                  <a:lnTo>
                    <a:pt x="104012" y="427862"/>
                  </a:lnTo>
                  <a:lnTo>
                    <a:pt x="69087" y="399414"/>
                  </a:lnTo>
                  <a:lnTo>
                    <a:pt x="40258" y="364616"/>
                  </a:lnTo>
                  <a:lnTo>
                    <a:pt x="18541" y="324865"/>
                  </a:lnTo>
                  <a:lnTo>
                    <a:pt x="4825" y="281050"/>
                  </a:lnTo>
                  <a:lnTo>
                    <a:pt x="0" y="233806"/>
                  </a:lnTo>
                  <a:close/>
                </a:path>
              </a:pathLst>
            </a:custGeom>
            <a:noFill/>
            <a:ln cap="flat" cmpd="sng" w="25900">
              <a:solidFill>
                <a:srgbClr val="F7ED7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5" name="Google Shape;275;p6"/>
          <p:cNvSpPr txBox="1"/>
          <p:nvPr/>
        </p:nvSpPr>
        <p:spPr>
          <a:xfrm>
            <a:off x="1898142" y="3422650"/>
            <a:ext cx="194945" cy="391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>
                <a:solidFill>
                  <a:srgbClr val="F7ED77"/>
                </a:solidFill>
                <a:latin typeface="Arial"/>
                <a:ea typeface="Arial"/>
                <a:cs typeface="Arial"/>
                <a:sym typeface="Arial"/>
              </a:rPr>
              <a:t>$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76" name="Google Shape;276;p6"/>
          <p:cNvGrpSpPr/>
          <p:nvPr/>
        </p:nvGrpSpPr>
        <p:grpSpPr>
          <a:xfrm>
            <a:off x="6222491" y="2971799"/>
            <a:ext cx="667004" cy="605663"/>
            <a:chOff x="6222491" y="2971799"/>
            <a:chExt cx="667004" cy="605663"/>
          </a:xfrm>
        </p:grpSpPr>
        <p:sp>
          <p:nvSpPr>
            <p:cNvPr id="277" name="Google Shape;277;p6"/>
            <p:cNvSpPr/>
            <p:nvPr/>
          </p:nvSpPr>
          <p:spPr>
            <a:xfrm>
              <a:off x="6222491" y="2971799"/>
              <a:ext cx="471170" cy="469900"/>
            </a:xfrm>
            <a:custGeom>
              <a:rect b="b" l="l" r="r" t="t"/>
              <a:pathLst>
                <a:path extrusionOk="0" h="469900" w="471170">
                  <a:moveTo>
                    <a:pt x="235458" y="0"/>
                  </a:moveTo>
                  <a:lnTo>
                    <a:pt x="187960" y="4825"/>
                  </a:lnTo>
                  <a:lnTo>
                    <a:pt x="143763" y="18414"/>
                  </a:lnTo>
                  <a:lnTo>
                    <a:pt x="103759" y="40131"/>
                  </a:lnTo>
                  <a:lnTo>
                    <a:pt x="68834" y="68706"/>
                  </a:lnTo>
                  <a:lnTo>
                    <a:pt x="40132" y="103505"/>
                  </a:lnTo>
                  <a:lnTo>
                    <a:pt x="18415" y="143256"/>
                  </a:lnTo>
                  <a:lnTo>
                    <a:pt x="4825" y="187325"/>
                  </a:lnTo>
                  <a:lnTo>
                    <a:pt x="0" y="234695"/>
                  </a:lnTo>
                  <a:lnTo>
                    <a:pt x="4825" y="282067"/>
                  </a:lnTo>
                  <a:lnTo>
                    <a:pt x="18415" y="326008"/>
                  </a:lnTo>
                  <a:lnTo>
                    <a:pt x="40132" y="365887"/>
                  </a:lnTo>
                  <a:lnTo>
                    <a:pt x="68834" y="400685"/>
                  </a:lnTo>
                  <a:lnTo>
                    <a:pt x="103759" y="429260"/>
                  </a:lnTo>
                  <a:lnTo>
                    <a:pt x="143763" y="450976"/>
                  </a:lnTo>
                  <a:lnTo>
                    <a:pt x="187960" y="464566"/>
                  </a:lnTo>
                  <a:lnTo>
                    <a:pt x="235458" y="469392"/>
                  </a:lnTo>
                  <a:lnTo>
                    <a:pt x="282829" y="464566"/>
                  </a:lnTo>
                  <a:lnTo>
                    <a:pt x="327025" y="450976"/>
                  </a:lnTo>
                  <a:lnTo>
                    <a:pt x="367030" y="429260"/>
                  </a:lnTo>
                  <a:lnTo>
                    <a:pt x="401955" y="400685"/>
                  </a:lnTo>
                  <a:lnTo>
                    <a:pt x="430657" y="365887"/>
                  </a:lnTo>
                  <a:lnTo>
                    <a:pt x="452247" y="326008"/>
                  </a:lnTo>
                  <a:lnTo>
                    <a:pt x="465963" y="282067"/>
                  </a:lnTo>
                  <a:lnTo>
                    <a:pt x="470788" y="234695"/>
                  </a:lnTo>
                  <a:lnTo>
                    <a:pt x="465963" y="187325"/>
                  </a:lnTo>
                  <a:lnTo>
                    <a:pt x="452247" y="143256"/>
                  </a:lnTo>
                  <a:lnTo>
                    <a:pt x="430657" y="103505"/>
                  </a:lnTo>
                  <a:lnTo>
                    <a:pt x="401955" y="68706"/>
                  </a:lnTo>
                  <a:lnTo>
                    <a:pt x="367030" y="40131"/>
                  </a:lnTo>
                  <a:lnTo>
                    <a:pt x="327025" y="18414"/>
                  </a:lnTo>
                  <a:lnTo>
                    <a:pt x="282829" y="4825"/>
                  </a:lnTo>
                  <a:lnTo>
                    <a:pt x="2354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6"/>
            <p:cNvSpPr/>
            <p:nvPr/>
          </p:nvSpPr>
          <p:spPr>
            <a:xfrm>
              <a:off x="6223253" y="2972561"/>
              <a:ext cx="471170" cy="469900"/>
            </a:xfrm>
            <a:custGeom>
              <a:rect b="b" l="l" r="r" t="t"/>
              <a:pathLst>
                <a:path extrusionOk="0" h="469900" w="471170">
                  <a:moveTo>
                    <a:pt x="0" y="234695"/>
                  </a:moveTo>
                  <a:lnTo>
                    <a:pt x="4825" y="187325"/>
                  </a:lnTo>
                  <a:lnTo>
                    <a:pt x="18415" y="143256"/>
                  </a:lnTo>
                  <a:lnTo>
                    <a:pt x="40132" y="103505"/>
                  </a:lnTo>
                  <a:lnTo>
                    <a:pt x="68834" y="68706"/>
                  </a:lnTo>
                  <a:lnTo>
                    <a:pt x="103759" y="40131"/>
                  </a:lnTo>
                  <a:lnTo>
                    <a:pt x="143763" y="18414"/>
                  </a:lnTo>
                  <a:lnTo>
                    <a:pt x="187960" y="4825"/>
                  </a:lnTo>
                  <a:lnTo>
                    <a:pt x="235458" y="0"/>
                  </a:lnTo>
                  <a:lnTo>
                    <a:pt x="282828" y="4825"/>
                  </a:lnTo>
                  <a:lnTo>
                    <a:pt x="327025" y="18414"/>
                  </a:lnTo>
                  <a:lnTo>
                    <a:pt x="367029" y="40131"/>
                  </a:lnTo>
                  <a:lnTo>
                    <a:pt x="401954" y="68706"/>
                  </a:lnTo>
                  <a:lnTo>
                    <a:pt x="430656" y="103505"/>
                  </a:lnTo>
                  <a:lnTo>
                    <a:pt x="452374" y="143256"/>
                  </a:lnTo>
                  <a:lnTo>
                    <a:pt x="465963" y="187325"/>
                  </a:lnTo>
                  <a:lnTo>
                    <a:pt x="470789" y="234695"/>
                  </a:lnTo>
                  <a:lnTo>
                    <a:pt x="465963" y="282067"/>
                  </a:lnTo>
                  <a:lnTo>
                    <a:pt x="452374" y="326008"/>
                  </a:lnTo>
                  <a:lnTo>
                    <a:pt x="430656" y="365887"/>
                  </a:lnTo>
                  <a:lnTo>
                    <a:pt x="401954" y="400685"/>
                  </a:lnTo>
                  <a:lnTo>
                    <a:pt x="367029" y="429260"/>
                  </a:lnTo>
                  <a:lnTo>
                    <a:pt x="327025" y="450976"/>
                  </a:lnTo>
                  <a:lnTo>
                    <a:pt x="282828" y="464565"/>
                  </a:lnTo>
                  <a:lnTo>
                    <a:pt x="235458" y="469392"/>
                  </a:lnTo>
                  <a:lnTo>
                    <a:pt x="187960" y="464565"/>
                  </a:lnTo>
                  <a:lnTo>
                    <a:pt x="143763" y="450976"/>
                  </a:lnTo>
                  <a:lnTo>
                    <a:pt x="103759" y="429260"/>
                  </a:lnTo>
                  <a:lnTo>
                    <a:pt x="68834" y="400685"/>
                  </a:lnTo>
                  <a:lnTo>
                    <a:pt x="40132" y="365887"/>
                  </a:lnTo>
                  <a:lnTo>
                    <a:pt x="18415" y="326008"/>
                  </a:lnTo>
                  <a:lnTo>
                    <a:pt x="4825" y="282067"/>
                  </a:lnTo>
                  <a:lnTo>
                    <a:pt x="0" y="234695"/>
                  </a:lnTo>
                  <a:close/>
                </a:path>
              </a:pathLst>
            </a:custGeom>
            <a:noFill/>
            <a:ln cap="flat" cmpd="sng" w="25900">
              <a:solidFill>
                <a:srgbClr val="F7ED7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6"/>
            <p:cNvSpPr/>
            <p:nvPr/>
          </p:nvSpPr>
          <p:spPr>
            <a:xfrm>
              <a:off x="6417563" y="3107435"/>
              <a:ext cx="471170" cy="467359"/>
            </a:xfrm>
            <a:custGeom>
              <a:rect b="b" l="l" r="r" t="t"/>
              <a:pathLst>
                <a:path extrusionOk="0" h="467360" w="471170">
                  <a:moveTo>
                    <a:pt x="235331" y="0"/>
                  </a:moveTo>
                  <a:lnTo>
                    <a:pt x="187960" y="4699"/>
                  </a:lnTo>
                  <a:lnTo>
                    <a:pt x="143763" y="18414"/>
                  </a:lnTo>
                  <a:lnTo>
                    <a:pt x="103759" y="39877"/>
                  </a:lnTo>
                  <a:lnTo>
                    <a:pt x="68834" y="68452"/>
                  </a:lnTo>
                  <a:lnTo>
                    <a:pt x="40132" y="102996"/>
                  </a:lnTo>
                  <a:lnTo>
                    <a:pt x="18414" y="142747"/>
                  </a:lnTo>
                  <a:lnTo>
                    <a:pt x="4825" y="186689"/>
                  </a:lnTo>
                  <a:lnTo>
                    <a:pt x="0" y="233680"/>
                  </a:lnTo>
                  <a:lnTo>
                    <a:pt x="4825" y="280669"/>
                  </a:lnTo>
                  <a:lnTo>
                    <a:pt x="18414" y="324612"/>
                  </a:lnTo>
                  <a:lnTo>
                    <a:pt x="40132" y="364363"/>
                  </a:lnTo>
                  <a:lnTo>
                    <a:pt x="68834" y="398906"/>
                  </a:lnTo>
                  <a:lnTo>
                    <a:pt x="103759" y="427481"/>
                  </a:lnTo>
                  <a:lnTo>
                    <a:pt x="143763" y="448944"/>
                  </a:lnTo>
                  <a:lnTo>
                    <a:pt x="187960" y="462660"/>
                  </a:lnTo>
                  <a:lnTo>
                    <a:pt x="235331" y="467359"/>
                  </a:lnTo>
                  <a:lnTo>
                    <a:pt x="282829" y="462660"/>
                  </a:lnTo>
                  <a:lnTo>
                    <a:pt x="327025" y="448944"/>
                  </a:lnTo>
                  <a:lnTo>
                    <a:pt x="367030" y="427481"/>
                  </a:lnTo>
                  <a:lnTo>
                    <a:pt x="401955" y="398906"/>
                  </a:lnTo>
                  <a:lnTo>
                    <a:pt x="430657" y="364363"/>
                  </a:lnTo>
                  <a:lnTo>
                    <a:pt x="452374" y="324612"/>
                  </a:lnTo>
                  <a:lnTo>
                    <a:pt x="465963" y="280669"/>
                  </a:lnTo>
                  <a:lnTo>
                    <a:pt x="470788" y="233680"/>
                  </a:lnTo>
                  <a:lnTo>
                    <a:pt x="465963" y="186689"/>
                  </a:lnTo>
                  <a:lnTo>
                    <a:pt x="452374" y="142747"/>
                  </a:lnTo>
                  <a:lnTo>
                    <a:pt x="430657" y="102996"/>
                  </a:lnTo>
                  <a:lnTo>
                    <a:pt x="401955" y="68452"/>
                  </a:lnTo>
                  <a:lnTo>
                    <a:pt x="367030" y="39877"/>
                  </a:lnTo>
                  <a:lnTo>
                    <a:pt x="327025" y="18414"/>
                  </a:lnTo>
                  <a:lnTo>
                    <a:pt x="282829" y="4699"/>
                  </a:lnTo>
                  <a:lnTo>
                    <a:pt x="2353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6"/>
            <p:cNvSpPr/>
            <p:nvPr/>
          </p:nvSpPr>
          <p:spPr>
            <a:xfrm>
              <a:off x="6418325" y="3108197"/>
              <a:ext cx="471170" cy="469265"/>
            </a:xfrm>
            <a:custGeom>
              <a:rect b="b" l="l" r="r" t="t"/>
              <a:pathLst>
                <a:path extrusionOk="0" h="469264" w="471170">
                  <a:moveTo>
                    <a:pt x="0" y="234314"/>
                  </a:moveTo>
                  <a:lnTo>
                    <a:pt x="4825" y="187197"/>
                  </a:lnTo>
                  <a:lnTo>
                    <a:pt x="18414" y="143128"/>
                  </a:lnTo>
                  <a:lnTo>
                    <a:pt x="40132" y="103250"/>
                  </a:lnTo>
                  <a:lnTo>
                    <a:pt x="68834" y="68706"/>
                  </a:lnTo>
                  <a:lnTo>
                    <a:pt x="103758" y="40004"/>
                  </a:lnTo>
                  <a:lnTo>
                    <a:pt x="143764" y="18414"/>
                  </a:lnTo>
                  <a:lnTo>
                    <a:pt x="187959" y="4699"/>
                  </a:lnTo>
                  <a:lnTo>
                    <a:pt x="235330" y="0"/>
                  </a:lnTo>
                  <a:lnTo>
                    <a:pt x="282828" y="4699"/>
                  </a:lnTo>
                  <a:lnTo>
                    <a:pt x="327025" y="18414"/>
                  </a:lnTo>
                  <a:lnTo>
                    <a:pt x="367029" y="40004"/>
                  </a:lnTo>
                  <a:lnTo>
                    <a:pt x="401954" y="68706"/>
                  </a:lnTo>
                  <a:lnTo>
                    <a:pt x="430656" y="103250"/>
                  </a:lnTo>
                  <a:lnTo>
                    <a:pt x="452374" y="143128"/>
                  </a:lnTo>
                  <a:lnTo>
                    <a:pt x="465963" y="187197"/>
                  </a:lnTo>
                  <a:lnTo>
                    <a:pt x="470789" y="234314"/>
                  </a:lnTo>
                  <a:lnTo>
                    <a:pt x="465963" y="281685"/>
                  </a:lnTo>
                  <a:lnTo>
                    <a:pt x="452374" y="325754"/>
                  </a:lnTo>
                  <a:lnTo>
                    <a:pt x="430656" y="365632"/>
                  </a:lnTo>
                  <a:lnTo>
                    <a:pt x="401954" y="400176"/>
                  </a:lnTo>
                  <a:lnTo>
                    <a:pt x="367029" y="428878"/>
                  </a:lnTo>
                  <a:lnTo>
                    <a:pt x="327025" y="450468"/>
                  </a:lnTo>
                  <a:lnTo>
                    <a:pt x="282828" y="464184"/>
                  </a:lnTo>
                  <a:lnTo>
                    <a:pt x="235330" y="468883"/>
                  </a:lnTo>
                  <a:lnTo>
                    <a:pt x="187959" y="464184"/>
                  </a:lnTo>
                  <a:lnTo>
                    <a:pt x="143764" y="450468"/>
                  </a:lnTo>
                  <a:lnTo>
                    <a:pt x="103758" y="428878"/>
                  </a:lnTo>
                  <a:lnTo>
                    <a:pt x="68834" y="400176"/>
                  </a:lnTo>
                  <a:lnTo>
                    <a:pt x="40132" y="365632"/>
                  </a:lnTo>
                  <a:lnTo>
                    <a:pt x="18414" y="325754"/>
                  </a:lnTo>
                  <a:lnTo>
                    <a:pt x="4825" y="281685"/>
                  </a:lnTo>
                  <a:lnTo>
                    <a:pt x="0" y="234314"/>
                  </a:lnTo>
                  <a:close/>
                </a:path>
              </a:pathLst>
            </a:custGeom>
            <a:noFill/>
            <a:ln cap="flat" cmpd="sng" w="25900">
              <a:solidFill>
                <a:srgbClr val="F7ED7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1" name="Google Shape;281;p6"/>
          <p:cNvSpPr txBox="1"/>
          <p:nvPr/>
        </p:nvSpPr>
        <p:spPr>
          <a:xfrm>
            <a:off x="6318559" y="2844820"/>
            <a:ext cx="412200" cy="56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38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>
                <a:solidFill>
                  <a:srgbClr val="F7ED77"/>
                </a:solidFill>
                <a:latin typeface="Arial"/>
                <a:ea typeface="Arial"/>
                <a:cs typeface="Arial"/>
                <a:sym typeface="Arial"/>
              </a:rPr>
              <a:t>$</a:t>
            </a:r>
            <a:r>
              <a:rPr baseline="-25000" lang="es-ES" sz="3600">
                <a:solidFill>
                  <a:srgbClr val="F7ED77"/>
                </a:solidFill>
                <a:latin typeface="Arial"/>
                <a:ea typeface="Arial"/>
                <a:cs typeface="Arial"/>
                <a:sym typeface="Arial"/>
              </a:rPr>
              <a:t>$</a:t>
            </a:r>
            <a:endParaRPr baseline="-25000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6"/>
          <p:cNvSpPr txBox="1"/>
          <p:nvPr/>
        </p:nvSpPr>
        <p:spPr>
          <a:xfrm>
            <a:off x="78200" y="4512000"/>
            <a:ext cx="4040700" cy="1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700">
                <a:solidFill>
                  <a:srgbClr val="7C7C7C"/>
                </a:solidFill>
              </a:rPr>
              <a:t>*</a:t>
            </a:r>
            <a:r>
              <a:rPr lang="es-ES" sz="7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Elaboración propia en base padrón de hogares del Programa Ciudadanía Porteña, GOMPS</a:t>
            </a:r>
            <a:endParaRPr sz="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6"/>
          <p:cNvSpPr txBox="1"/>
          <p:nvPr/>
        </p:nvSpPr>
        <p:spPr>
          <a:xfrm>
            <a:off x="7187125" y="2488650"/>
            <a:ext cx="1593900" cy="1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Monto de la prestación</a:t>
            </a:r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6"/>
          <p:cNvSpPr txBox="1"/>
          <p:nvPr/>
        </p:nvSpPr>
        <p:spPr>
          <a:xfrm>
            <a:off x="7187132" y="2819320"/>
            <a:ext cx="1779900" cy="4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8100">
            <a:spAutoFit/>
          </a:bodyPr>
          <a:lstStyle/>
          <a:p>
            <a:pPr indent="0" lvl="0" marL="37465" marR="0" rtl="0" algn="l">
              <a:lnSpc>
                <a:spcPct val="10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aseline="30000" lang="es-ES" sz="135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Embarazo...............</a:t>
            </a:r>
            <a:r>
              <a:rPr baseline="30000" lang="es-ES" sz="1350">
                <a:solidFill>
                  <a:srgbClr val="7C7C7C"/>
                </a:solidFill>
              </a:rPr>
              <a:t>......</a:t>
            </a: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7465" marR="0" rtl="0" algn="l">
              <a:lnSpc>
                <a:spcPct val="761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9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NNyA 0 a 1 año........ </a:t>
            </a:r>
            <a:endParaRPr baseline="-25000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6"/>
          <p:cNvSpPr txBox="1"/>
          <p:nvPr/>
        </p:nvSpPr>
        <p:spPr>
          <a:xfrm>
            <a:off x="8224575" y="2810750"/>
            <a:ext cx="1414200" cy="1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37465" rtl="0" algn="l">
              <a:lnSpc>
                <a:spcPct val="10148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s-ES" sz="1000">
                <a:solidFill>
                  <a:schemeClr val="hlink"/>
                </a:solidFill>
              </a:rPr>
              <a:t>$24.000</a:t>
            </a:r>
            <a:endParaRPr sz="1300">
              <a:solidFill>
                <a:srgbClr val="7C7C7C"/>
              </a:solidFill>
            </a:endParaRPr>
          </a:p>
        </p:txBody>
      </p:sp>
      <p:sp>
        <p:nvSpPr>
          <p:cNvPr id="286" name="Google Shape;286;p6"/>
          <p:cNvSpPr txBox="1"/>
          <p:nvPr/>
        </p:nvSpPr>
        <p:spPr>
          <a:xfrm flipH="1">
            <a:off x="8224575" y="2999175"/>
            <a:ext cx="1179300" cy="2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37465" rtl="0" algn="l">
              <a:lnSpc>
                <a:spcPct val="10148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s-ES" sz="1000">
                <a:solidFill>
                  <a:schemeClr val="hlink"/>
                </a:solidFill>
              </a:rPr>
              <a:t>$24.000</a:t>
            </a:r>
            <a:endParaRPr sz="1300">
              <a:solidFill>
                <a:srgbClr val="7C7C7C"/>
              </a:solidFill>
            </a:endParaRPr>
          </a:p>
        </p:txBody>
      </p:sp>
      <p:sp>
        <p:nvSpPr>
          <p:cNvPr id="287" name="Google Shape;287;p6"/>
          <p:cNvSpPr txBox="1"/>
          <p:nvPr/>
        </p:nvSpPr>
        <p:spPr>
          <a:xfrm>
            <a:off x="78200" y="4388975"/>
            <a:ext cx="4040700" cy="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700">
                <a:solidFill>
                  <a:srgbClr val="7C7C7C"/>
                </a:solidFill>
              </a:rPr>
              <a:t>*Los aumentos presentados </a:t>
            </a:r>
            <a:r>
              <a:rPr lang="es-ES" sz="700">
                <a:solidFill>
                  <a:srgbClr val="7C7C7C"/>
                </a:solidFill>
              </a:rPr>
              <a:t>corresponden al mes de diciembre pero son pagados en enero. </a:t>
            </a:r>
            <a:endParaRPr sz="700">
              <a:solidFill>
                <a:srgbClr val="7C7C7C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7C7C7C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293" name="Google Shape;293;p7"/>
          <p:cNvSpPr/>
          <p:nvPr/>
        </p:nvSpPr>
        <p:spPr>
          <a:xfrm>
            <a:off x="121920" y="658368"/>
            <a:ext cx="125095" cy="268605"/>
          </a:xfrm>
          <a:custGeom>
            <a:rect b="b" l="l" r="r" t="t"/>
            <a:pathLst>
              <a:path extrusionOk="0" h="268605" w="125095">
                <a:moveTo>
                  <a:pt x="124712" y="0"/>
                </a:moveTo>
                <a:lnTo>
                  <a:pt x="0" y="0"/>
                </a:lnTo>
                <a:lnTo>
                  <a:pt x="0" y="268097"/>
                </a:lnTo>
                <a:lnTo>
                  <a:pt x="124712" y="268097"/>
                </a:lnTo>
                <a:lnTo>
                  <a:pt x="124712" y="0"/>
                </a:lnTo>
                <a:close/>
              </a:path>
            </a:pathLst>
          </a:custGeom>
          <a:solidFill>
            <a:srgbClr val="B3B3B3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7"/>
          <p:cNvSpPr txBox="1"/>
          <p:nvPr>
            <p:ph type="title"/>
          </p:nvPr>
        </p:nvSpPr>
        <p:spPr>
          <a:xfrm>
            <a:off x="324713" y="601471"/>
            <a:ext cx="3330575" cy="299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Información – Datos de Contacto</a:t>
            </a:r>
            <a:endParaRPr/>
          </a:p>
        </p:txBody>
      </p:sp>
      <p:pic>
        <p:nvPicPr>
          <p:cNvPr id="295" name="Google Shape;295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46888" y="1162811"/>
            <a:ext cx="693420" cy="6949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Google Shape;296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78891" y="3176016"/>
            <a:ext cx="661415" cy="661416"/>
          </a:xfrm>
          <a:prstGeom prst="rect">
            <a:avLst/>
          </a:prstGeom>
          <a:noFill/>
          <a:ln>
            <a:noFill/>
          </a:ln>
        </p:spPr>
      </p:pic>
      <p:sp>
        <p:nvSpPr>
          <p:cNvPr id="297" name="Google Shape;297;p7"/>
          <p:cNvSpPr txBox="1"/>
          <p:nvPr>
            <p:ph idx="1" type="body"/>
          </p:nvPr>
        </p:nvSpPr>
        <p:spPr>
          <a:xfrm>
            <a:off x="710869" y="1385696"/>
            <a:ext cx="7722260" cy="2906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3200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Acceso a Ciudadanía Porteña y Complementos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t/>
            </a:r>
            <a:endParaRPr sz="1250"/>
          </a:p>
          <a:p>
            <a:pPr indent="-287019" lvl="0" marL="299085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b="1" i="0" lang="es-ES" sz="1200">
                <a:latin typeface="Arial"/>
                <a:ea typeface="Arial"/>
                <a:cs typeface="Arial"/>
                <a:sym typeface="Arial"/>
              </a:rPr>
              <a:t>Presencial: </a:t>
            </a:r>
            <a:r>
              <a:rPr i="0" lang="es-ES" sz="1200">
                <a:latin typeface="Arial"/>
                <a:ea typeface="Arial"/>
                <a:cs typeface="Arial"/>
                <a:sym typeface="Arial"/>
              </a:rPr>
              <a:t>Sedes de Atención Social (según la comuna donde vivas)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287019" lvl="0" marL="299085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b="1" i="0" lang="es-ES" sz="1200">
                <a:latin typeface="Arial"/>
                <a:ea typeface="Arial"/>
                <a:cs typeface="Arial"/>
                <a:sym typeface="Arial"/>
              </a:rPr>
              <a:t>Sedes y Horarios: </a:t>
            </a:r>
            <a:r>
              <a:rPr i="0" lang="es-ES" sz="1200">
                <a:latin typeface="Arial"/>
                <a:ea typeface="Arial"/>
                <a:cs typeface="Arial"/>
                <a:sym typeface="Arial"/>
              </a:rPr>
              <a:t>https:/</a:t>
            </a:r>
            <a:r>
              <a:rPr i="0" lang="es-ES" sz="12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/w</a:t>
            </a:r>
            <a:r>
              <a:rPr i="0" lang="es-ES" sz="1200">
                <a:latin typeface="Arial"/>
                <a:ea typeface="Arial"/>
                <a:cs typeface="Arial"/>
                <a:sym typeface="Arial"/>
              </a:rPr>
              <a:t>w</a:t>
            </a:r>
            <a:r>
              <a:rPr i="0" lang="es-ES" sz="12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w.buenosaires.gob.ar/desarrollohumanoyhabitat/atencionsocial/sedes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287019" lvl="0" marL="299085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b="1" i="0" lang="es-ES" sz="1200">
                <a:latin typeface="Arial"/>
                <a:ea typeface="Arial"/>
                <a:cs typeface="Arial"/>
                <a:sym typeface="Arial"/>
              </a:rPr>
              <a:t>Virtual: </a:t>
            </a:r>
            <a:r>
              <a:rPr i="0" lang="es-ES" sz="1200">
                <a:latin typeface="Arial"/>
                <a:ea typeface="Arial"/>
                <a:cs typeface="Arial"/>
                <a:sym typeface="Arial"/>
              </a:rPr>
              <a:t>Por correo electrónico a </a:t>
            </a:r>
            <a:r>
              <a:rPr i="0" lang="es-ES" sz="12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inscripcionescp@buenosaires.gob.ar </a:t>
            </a:r>
            <a:r>
              <a:rPr i="0" lang="es-ES" sz="1200">
                <a:latin typeface="Arial"/>
                <a:ea typeface="Arial"/>
                <a:cs typeface="Arial"/>
                <a:sym typeface="Arial"/>
              </a:rPr>
              <a:t>o a través de la plataforma miBA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287019" lvl="0" marL="299085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b="1" i="0" lang="es-ES" sz="1200">
                <a:latin typeface="Arial"/>
                <a:ea typeface="Arial"/>
                <a:cs typeface="Arial"/>
                <a:sym typeface="Arial"/>
              </a:rPr>
              <a:t>Requisitos y más información: </a:t>
            </a:r>
            <a:r>
              <a:rPr i="0" lang="es-ES" sz="1200">
                <a:latin typeface="Arial"/>
                <a:ea typeface="Arial"/>
                <a:cs typeface="Arial"/>
                <a:sym typeface="Arial"/>
              </a:rPr>
              <a:t>https://</a:t>
            </a:r>
            <a:r>
              <a:rPr i="0" lang="es-ES" sz="12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www.buenosaires.gob.ar/desarrollohumanoyhabitat/ciudadania-portena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C7C7C"/>
              </a:buClr>
              <a:buSzPts val="1300"/>
              <a:buFont typeface="Arial"/>
              <a:buNone/>
            </a:pPr>
            <a:r>
              <a:t/>
            </a:r>
            <a:endParaRPr sz="13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7C7C7C"/>
              </a:buClr>
              <a:buSzPts val="1800"/>
              <a:buFont typeface="Arial"/>
              <a:buNone/>
            </a:pPr>
            <a:r>
              <a:t/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33845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Más Información sobre Estadísticas de Prestaciones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  <a:p>
            <a:pPr indent="-287655" lvl="1" marL="6070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b="1" lang="es-ES" sz="12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Sede: </a:t>
            </a:r>
            <a:r>
              <a:rPr lang="es-ES" sz="12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Av. Piedrabuena 3280, CABA.</a:t>
            </a:r>
            <a:endParaRPr sz="1200">
              <a:latin typeface="Arial"/>
              <a:ea typeface="Arial"/>
              <a:cs typeface="Arial"/>
              <a:sym typeface="Arial"/>
            </a:endParaRPr>
          </a:p>
          <a:p>
            <a:pPr indent="-287655" lvl="1" marL="60706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b="1" lang="es-ES" sz="1200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</a:rPr>
              <a:t>Correo electrónico: </a:t>
            </a:r>
            <a:r>
              <a:rPr lang="es-ES" sz="1200" u="sng">
                <a:solidFill>
                  <a:srgbClr val="7C7C7C"/>
                </a:solidFill>
                <a:latin typeface="Arial"/>
                <a:ea typeface="Arial"/>
                <a:cs typeface="Arial"/>
                <a:sym typeface="Arial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gomps@buenosaires.gob.ar</a:t>
            </a:r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C7C7C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2024-05-02T15:23:05Z</dcterms:created>
  <dc:creator>SOLEDAD CUBAS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2024-04-29T00:00:00Z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2024-05-02T00:00:00Z</vt:filetime>
  </property>
</Properties>
</file>